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Lst>
  <p:notesMasterIdLst>
    <p:notesMasterId r:id="rId25"/>
  </p:notesMasterIdLst>
  <p:sldIdLst>
    <p:sldId id="268" r:id="rId2"/>
    <p:sldId id="257" r:id="rId3"/>
    <p:sldId id="262" r:id="rId4"/>
    <p:sldId id="259" r:id="rId5"/>
    <p:sldId id="258" r:id="rId6"/>
    <p:sldId id="280" r:id="rId7"/>
    <p:sldId id="269" r:id="rId8"/>
    <p:sldId id="270" r:id="rId9"/>
    <p:sldId id="271"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6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0A6D6-498C-5F4D-80B7-9410A7B32B70}" v="11" dt="2024-10-29T21:44:56.3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911"/>
    <p:restoredTop sz="92181"/>
  </p:normalViewPr>
  <p:slideViewPr>
    <p:cSldViewPr snapToGrid="0">
      <p:cViewPr varScale="1">
        <p:scale>
          <a:sx n="75" d="100"/>
          <a:sy n="75" d="100"/>
        </p:scale>
        <p:origin x="264"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22D15-6761-426D-89F9-18BE7665A513}" type="datetimeFigureOut">
              <a:rPr lang="en-US" smtClean="0"/>
              <a:t>11/15/24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A6E7C4-ADCD-40D3-9538-ACA495E70D38}" type="slidenum">
              <a:rPr lang="en-US" smtClean="0"/>
              <a:t>‹#›</a:t>
            </a:fld>
            <a:endParaRPr lang="en-US"/>
          </a:p>
        </p:txBody>
      </p:sp>
    </p:spTree>
    <p:extLst>
      <p:ext uri="{BB962C8B-B14F-4D97-AF65-F5344CB8AC3E}">
        <p14:creationId xmlns:p14="http://schemas.microsoft.com/office/powerpoint/2010/main" val="2845788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92B1E-81DF-4D56-BDAD-A07F25092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2155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1B9B2-13EC-1211-5543-9EF33898C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C9CEBB-CBEB-321E-2F4A-18FF7FE8E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57A18-2945-FC23-CD37-2380B49BF6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C97822-8092-5344-4475-1541C958C7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92B1E-81DF-4D56-BDAD-A07F25092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980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0BF6C-B43E-ABF9-6BE4-D0316B3D7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5BB7F-6CDC-0171-8C44-079DA6F58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3E5A8C-70E1-BC80-5506-65208A1866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02A648-6A52-5E4A-6278-B9FC5E5C67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92B1E-81DF-4D56-BDAD-A07F25092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96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BDB7F-D8C3-0520-17FF-D18CCDC2D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62393-D231-26DC-CFA8-8DEB38759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2C9E27-7DD1-EA0D-61A7-0E0CE66D88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FEBE32-3D69-E467-E630-C21F02A040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92B1E-81DF-4D56-BDAD-A07F25092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6269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3913781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3620058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2334227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CE1D36-C843-4FCB-8F5C-AEFA07CB8F64}" type="datetimeFigureOut">
              <a:rPr lang="en-US" smtClean="0"/>
              <a:t>11/15/24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3799442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CE1D36-C843-4FCB-8F5C-AEFA07CB8F64}" type="datetimeFigureOut">
              <a:rPr lang="en-US" smtClean="0"/>
              <a:t>11/15/24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2075937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1D36-C843-4FCB-8F5C-AEFA07CB8F64}" type="datetimeFigureOut">
              <a:rPr lang="en-US" smtClean="0"/>
              <a:t>11/15/24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1988508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CE1D36-C843-4FCB-8F5C-AEFA07CB8F64}" type="datetimeFigureOut">
              <a:rPr lang="en-US" smtClean="0"/>
              <a:t>11/15/24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3500081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CE1D36-C843-4FCB-8F5C-AEFA07CB8F64}" type="datetimeFigureOut">
              <a:rPr lang="en-US" smtClean="0"/>
              <a:t>11/15/24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355133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A8CE1D36-C843-4FCB-8F5C-AEFA07CB8F64}" type="datetimeFigureOut">
              <a:rPr lang="en-US" smtClean="0"/>
              <a:t>11/15/24</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3599606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CE1D36-C843-4FCB-8F5C-AEFA07CB8F64}" type="datetimeFigureOut">
              <a:rPr lang="en-US" smtClean="0"/>
              <a:t>11/15/24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751355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1220235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1588505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4217113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1212925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156394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4171213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E1D36-C843-4FCB-8F5C-AEFA07CB8F64}" type="datetimeFigureOut">
              <a:rPr lang="en-US" smtClean="0"/>
              <a:t>11/15/24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9C62C-C99B-4836-BC77-C66B8068B763}" type="slidenum">
              <a:rPr lang="en-US" smtClean="0"/>
              <a:t>‹#›</a:t>
            </a:fld>
            <a:endParaRPr lang="en-US"/>
          </a:p>
        </p:txBody>
      </p:sp>
    </p:spTree>
    <p:extLst>
      <p:ext uri="{BB962C8B-B14F-4D97-AF65-F5344CB8AC3E}">
        <p14:creationId xmlns:p14="http://schemas.microsoft.com/office/powerpoint/2010/main" val="2069745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A8CE1D36-C843-4FCB-8F5C-AEFA07CB8F64}" type="datetimeFigureOut">
              <a:rPr lang="en-US" smtClean="0"/>
              <a:t>11/15/24</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2AB9C62C-C99B-4836-BC77-C66B8068B763}" type="slidenum">
              <a:rPr lang="en-US" smtClean="0"/>
              <a:t>‹#›</a:t>
            </a:fld>
            <a:endParaRPr lang="en-US"/>
          </a:p>
        </p:txBody>
      </p:sp>
    </p:spTree>
    <p:extLst>
      <p:ext uri="{BB962C8B-B14F-4D97-AF65-F5344CB8AC3E}">
        <p14:creationId xmlns:p14="http://schemas.microsoft.com/office/powerpoint/2010/main" val="944958497"/>
      </p:ext>
    </p:extLst>
  </p:cSld>
  <p:clrMap bg1="dk1" tx1="lt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D40FF3-52F5-2850-024D-60C20B151EDC}"/>
              </a:ext>
            </a:extLst>
          </p:cNvPr>
          <p:cNvSpPr>
            <a:spLocks noGrp="1"/>
          </p:cNvSpPr>
          <p:nvPr>
            <p:ph type="ctrTitle"/>
          </p:nvPr>
        </p:nvSpPr>
        <p:spPr>
          <a:xfrm>
            <a:off x="8164106" y="609600"/>
            <a:ext cx="3369133" cy="3642851"/>
          </a:xfrm>
        </p:spPr>
        <p:txBody>
          <a:bodyPr>
            <a:normAutofit/>
          </a:bodyPr>
          <a:lstStyle/>
          <a:p>
            <a:r>
              <a:rPr lang="en-US" sz="4000" dirty="0"/>
              <a:t>Fleet Feet Social Media Plan</a:t>
            </a:r>
          </a:p>
        </p:txBody>
      </p:sp>
      <p:sp>
        <p:nvSpPr>
          <p:cNvPr id="5" name="Subtitle 4">
            <a:extLst>
              <a:ext uri="{FF2B5EF4-FFF2-40B4-BE49-F238E27FC236}">
                <a16:creationId xmlns:a16="http://schemas.microsoft.com/office/drawing/2014/main" id="{4A961D8C-FF9D-7475-C358-907B1A53F5C3}"/>
              </a:ext>
            </a:extLst>
          </p:cNvPr>
          <p:cNvSpPr>
            <a:spLocks noGrp="1"/>
          </p:cNvSpPr>
          <p:nvPr>
            <p:ph type="subTitle" idx="1"/>
          </p:nvPr>
        </p:nvSpPr>
        <p:spPr>
          <a:xfrm>
            <a:off x="8164106" y="4365523"/>
            <a:ext cx="3369132" cy="1793053"/>
          </a:xfrm>
        </p:spPr>
        <p:txBody>
          <a:bodyPr numCol="2">
            <a:normAutofit/>
          </a:bodyPr>
          <a:lstStyle/>
          <a:p>
            <a:r>
              <a:rPr lang="en-US"/>
              <a:t>Benjamin Zimmerman</a:t>
            </a:r>
          </a:p>
        </p:txBody>
      </p:sp>
      <p:pic>
        <p:nvPicPr>
          <p:cNvPr id="9" name="Graphic 8" descr="Books">
            <a:extLst>
              <a:ext uri="{FF2B5EF4-FFF2-40B4-BE49-F238E27FC236}">
                <a16:creationId xmlns:a16="http://schemas.microsoft.com/office/drawing/2014/main" id="{0A06DBF4-71E9-A3DC-7585-EA8F80C8CA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03807" y="639905"/>
            <a:ext cx="5581878" cy="558187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10831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416" y="-185804"/>
            <a:ext cx="9905998" cy="1905000"/>
          </a:xfrm>
        </p:spPr>
        <p:txBody>
          <a:bodyPr/>
          <a:lstStyle/>
          <a:p>
            <a:pPr algn="ctr"/>
            <a:r>
              <a:rPr lang="en-US" b="1" dirty="0"/>
              <a:t>Social Strategy</a:t>
            </a:r>
          </a:p>
        </p:txBody>
      </p:sp>
      <p:sp>
        <p:nvSpPr>
          <p:cNvPr id="3" name="Content Placeholder 2"/>
          <p:cNvSpPr>
            <a:spLocks noGrp="1"/>
          </p:cNvSpPr>
          <p:nvPr>
            <p:ph idx="1"/>
          </p:nvPr>
        </p:nvSpPr>
        <p:spPr>
          <a:xfrm>
            <a:off x="220337" y="1270000"/>
            <a:ext cx="11644157" cy="825731"/>
          </a:xfrm>
          <a:ln w="25400">
            <a:solidFill>
              <a:srgbClr val="7030A0"/>
            </a:solidFill>
          </a:ln>
        </p:spPr>
        <p:txBody>
          <a:bodyPr anchor="ctr">
            <a:normAutofit/>
          </a:bodyPr>
          <a:lstStyle/>
          <a:p>
            <a:pPr marL="0" indent="0" algn="ctr">
              <a:lnSpc>
                <a:spcPct val="100000"/>
              </a:lnSpc>
              <a:buNone/>
            </a:pPr>
            <a:r>
              <a:rPr lang="en-US" sz="1600" b="1" dirty="0"/>
              <a:t>Social Media Objective: </a:t>
            </a:r>
            <a:r>
              <a:rPr lang="en-US" sz="1600" dirty="0"/>
              <a:t>Increase New Consumers coming to Fleet Feet through social media and create a sense of community through their channels. </a:t>
            </a:r>
            <a:r>
              <a:rPr lang="en-US" sz="1600" b="1" dirty="0"/>
              <a:t>SMART Goal: </a:t>
            </a:r>
            <a:r>
              <a:rPr lang="en-US" sz="1600" dirty="0"/>
              <a:t>Increase engagement on Instagram, TikTok, and X by 10%, over a span of six months, ending in early spring</a:t>
            </a:r>
          </a:p>
        </p:txBody>
      </p:sp>
      <p:sp>
        <p:nvSpPr>
          <p:cNvPr id="5" name="Content Placeholder 2"/>
          <p:cNvSpPr txBox="1">
            <a:spLocks/>
          </p:cNvSpPr>
          <p:nvPr/>
        </p:nvSpPr>
        <p:spPr>
          <a:xfrm>
            <a:off x="8945025" y="2342860"/>
            <a:ext cx="2919469" cy="3950282"/>
          </a:xfrm>
          <a:prstGeom prst="rect">
            <a:avLst/>
          </a:prstGeom>
          <a:ln w="25400">
            <a:solidFill>
              <a:srgbClr val="7030A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sng" strike="noStrike" kern="1200" cap="none" spc="0" normalizeH="0" baseline="0" noProof="0" dirty="0">
                <a:ln>
                  <a:noFill/>
                </a:ln>
                <a:solidFill>
                  <a:prstClr val="black"/>
                </a:solidFill>
                <a:effectLst/>
                <a:uLnTx/>
                <a:uFillTx/>
                <a:ea typeface="+mn-ea"/>
                <a:cs typeface="+mn-cs"/>
              </a:rPr>
              <a:t>Brand Points of Difference/Brand Story</a:t>
            </a:r>
          </a:p>
          <a:p>
            <a:pPr algn="ctr">
              <a:defRPr/>
            </a:pPr>
            <a:r>
              <a:rPr lang="en-US" sz="1400" b="1" dirty="0"/>
              <a:t>Community</a:t>
            </a:r>
            <a:r>
              <a:rPr lang="en-US" sz="1400" dirty="0"/>
              <a:t>: Known for building a community around running for runners.</a:t>
            </a:r>
          </a:p>
          <a:p>
            <a:pPr algn="ctr">
              <a:defRPr/>
            </a:pPr>
            <a:r>
              <a:rPr lang="en-US" sz="1400" b="1" dirty="0"/>
              <a:t>Technology</a:t>
            </a:r>
            <a:r>
              <a:rPr lang="en-US" sz="1400" dirty="0"/>
              <a:t>: 3D Foot scanning technology allows for the best shoe fit possible.</a:t>
            </a:r>
          </a:p>
          <a:p>
            <a:pPr algn="ctr">
              <a:defRPr/>
            </a:pPr>
            <a:r>
              <a:rPr lang="en-US" sz="1400" b="1" dirty="0"/>
              <a:t>Local Company</a:t>
            </a:r>
            <a:r>
              <a:rPr lang="en-US" sz="1400" dirty="0"/>
              <a:t>: founded in 1996 and grown to 7 stores promoting running communities in Chicago.</a:t>
            </a:r>
          </a:p>
          <a:p>
            <a:pPr algn="ctr">
              <a:defRPr/>
            </a:pPr>
            <a:r>
              <a:rPr lang="en-US" sz="1400" b="1" dirty="0"/>
              <a:t>Critically Acclaimed</a:t>
            </a:r>
            <a:r>
              <a:rPr lang="en-US" sz="1400" dirty="0"/>
              <a:t>: consistently voted as one of the top 50 running stores in America.</a:t>
            </a:r>
            <a:endParaRPr kumimoji="0" lang="en-US" sz="1400" b="1" i="0" u="none" strike="noStrike" kern="1200" cap="none" spc="0" normalizeH="0" baseline="0" noProof="0" dirty="0">
              <a:ln>
                <a:noFill/>
              </a:ln>
              <a:solidFill>
                <a:prstClr val="black"/>
              </a:solidFill>
              <a:effectLst/>
              <a:uLnTx/>
              <a:uFillTx/>
              <a:ea typeface="+mn-ea"/>
              <a:cs typeface="+mn-cs"/>
            </a:endParaRPr>
          </a:p>
        </p:txBody>
      </p:sp>
      <p:sp>
        <p:nvSpPr>
          <p:cNvPr id="6" name="Oval 5"/>
          <p:cNvSpPr/>
          <p:nvPr/>
        </p:nvSpPr>
        <p:spPr>
          <a:xfrm>
            <a:off x="220337" y="2265681"/>
            <a:ext cx="4514284" cy="4227194"/>
          </a:xfrm>
          <a:prstGeom prst="ellipse">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7" name="TextBox 6"/>
          <p:cNvSpPr txBox="1"/>
          <p:nvPr/>
        </p:nvSpPr>
        <p:spPr>
          <a:xfrm>
            <a:off x="1005867" y="2445760"/>
            <a:ext cx="2943224" cy="33239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ea typeface="+mn-ea"/>
                <a:cs typeface="Arial" panose="020B0604020202020204" pitchFamily="34" charset="0"/>
              </a:rPr>
              <a:t>Internal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ea typeface="+mn-ea"/>
                <a:cs typeface="Arial" panose="020B0604020202020204" pitchFamily="34" charset="0"/>
              </a:rPr>
              <a:t>What works/What is not:</a:t>
            </a:r>
            <a:endParaRPr kumimoji="0" lang="en-US" sz="1400" b="1" i="0" u="none" strike="noStrike" kern="1200" cap="none" spc="0" normalizeH="0" noProof="0" dirty="0">
              <a:ln>
                <a:noFill/>
              </a:ln>
              <a:solidFill>
                <a:prstClr val="black"/>
              </a:solidFill>
              <a:effectLst/>
              <a:uLnTx/>
              <a:uFillTx/>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baseline="0" dirty="0">
              <a:solidFill>
                <a:prstClr val="black"/>
              </a:solidFill>
              <a:cs typeface="Arial" panose="020B0604020202020204" pitchFamily="34" charset="0"/>
            </a:endParaRPr>
          </a:p>
          <a:p>
            <a:pPr marL="171450" indent="-171450" algn="ctr">
              <a:buFont typeface="Arial" panose="020B0604020202020204" pitchFamily="34" charset="0"/>
              <a:buChar char="•"/>
              <a:defRPr/>
            </a:pPr>
            <a:r>
              <a:rPr lang="en-US" sz="1400" b="1" dirty="0"/>
              <a:t>Instagram</a:t>
            </a:r>
            <a:r>
              <a:rPr lang="en-US" sz="1400" dirty="0"/>
              <a:t>: 18,500 followers, 1.6% engagement rate on daily posts, 27% with marathon related posts.</a:t>
            </a:r>
            <a:endParaRPr lang="en-US" sz="1400" b="1" dirty="0"/>
          </a:p>
          <a:p>
            <a:pPr marL="171450" indent="-171450" algn="ctr">
              <a:buFont typeface="Arial" panose="020B0604020202020204" pitchFamily="34" charset="0"/>
              <a:buChar char="•"/>
              <a:defRPr/>
            </a:pPr>
            <a:r>
              <a:rPr lang="en-US" sz="1400" b="1" dirty="0"/>
              <a:t>TikTok</a:t>
            </a:r>
            <a:r>
              <a:rPr lang="en-US" sz="1400" dirty="0"/>
              <a:t>: 128 followers, high view rates on many videos, up to 14,900 views.</a:t>
            </a:r>
            <a:endParaRPr lang="en-US" sz="1400" b="1" dirty="0"/>
          </a:p>
          <a:p>
            <a:pPr marL="171450" indent="-171450" algn="ctr">
              <a:buFont typeface="Arial" panose="020B0604020202020204" pitchFamily="34" charset="0"/>
              <a:buChar char="•"/>
              <a:defRPr/>
            </a:pPr>
            <a:r>
              <a:rPr lang="en-US" sz="1400" b="1" dirty="0"/>
              <a:t>Facebook:</a:t>
            </a:r>
            <a:r>
              <a:rPr lang="en-US" sz="1400" dirty="0"/>
              <a:t> Not Prioritized, No Prescence</a:t>
            </a:r>
          </a:p>
          <a:p>
            <a:pPr marL="171450" indent="-171450">
              <a:buClr>
                <a:schemeClr val="tx1"/>
              </a:buClr>
              <a:buFont typeface="Arial" panose="020B0604020202020204" pitchFamily="34" charset="0"/>
              <a:buChar char="•"/>
              <a:defRPr/>
            </a:pPr>
            <a:r>
              <a:rPr lang="en-US" sz="1400" b="1" dirty="0">
                <a:cs typeface="Arial" panose="020B0604020202020204" pitchFamily="34" charset="0"/>
              </a:rPr>
              <a:t>X: </a:t>
            </a:r>
            <a:r>
              <a:rPr lang="en-US" sz="1400" dirty="0">
                <a:cs typeface="Arial" panose="020B0604020202020204" pitchFamily="34" charset="0"/>
              </a:rPr>
              <a:t>14,500 followers, &gt;1% engagement rate, no consistent strategy.  </a:t>
            </a:r>
            <a:endParaRPr kumimoji="0" lang="en-US" sz="1400" b="1" i="0" u="none" strike="noStrike" kern="1200" cap="none" spc="0" normalizeH="0" baseline="0" noProof="0" dirty="0">
              <a:ln>
                <a:noFill/>
              </a:ln>
              <a:effectLst/>
              <a:uLnTx/>
              <a:uFillTx/>
              <a:ea typeface="+mn-ea"/>
              <a:cs typeface="Arial" panose="020B0604020202020204" pitchFamily="34" charset="0"/>
            </a:endParaRPr>
          </a:p>
        </p:txBody>
      </p:sp>
      <p:sp>
        <p:nvSpPr>
          <p:cNvPr id="8" name="Oval 7"/>
          <p:cNvSpPr/>
          <p:nvPr/>
        </p:nvSpPr>
        <p:spPr>
          <a:xfrm>
            <a:off x="4734621" y="2265681"/>
            <a:ext cx="4210404" cy="4297044"/>
          </a:xfrm>
          <a:prstGeom prst="ellipse">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9" name="TextBox 8"/>
          <p:cNvSpPr txBox="1"/>
          <p:nvPr/>
        </p:nvSpPr>
        <p:spPr>
          <a:xfrm>
            <a:off x="5380088" y="2501841"/>
            <a:ext cx="2919469" cy="203132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ea typeface="Calibri"/>
                <a:cs typeface="Arial"/>
              </a:rPr>
              <a:t>Competitor </a:t>
            </a:r>
            <a:endParaRPr lang="en-US" sz="1400" b="1" i="0" u="sng" strike="noStrike" kern="1200" cap="none" spc="0" normalizeH="0" baseline="0" noProof="0" dirty="0">
              <a:ln>
                <a:noFill/>
              </a:ln>
              <a:solidFill>
                <a:prstClr val="black"/>
              </a:solidFill>
              <a:effectLst/>
              <a:uLnTx/>
              <a:uFillTx/>
              <a:ea typeface="Calibri"/>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prstClr val="black"/>
                </a:solidFill>
                <a:ea typeface="Calibri"/>
                <a:cs typeface="Arial"/>
              </a:rPr>
              <a:t>What works/what does not:</a:t>
            </a:r>
          </a:p>
          <a:p>
            <a:pPr marL="0" marR="0" lvl="0" indent="0" algn="ctr" defTabSz="914400">
              <a:lnSpc>
                <a:spcPct val="100000"/>
              </a:lnSpc>
              <a:spcBef>
                <a:spcPts val="0"/>
              </a:spcBef>
              <a:spcAft>
                <a:spcPts val="0"/>
              </a:spcAft>
              <a:buClrTx/>
              <a:buSzTx/>
              <a:buFontTx/>
              <a:buNone/>
              <a:tabLst/>
              <a:defRPr/>
            </a:pPr>
            <a:endParaRPr lang="en-US" sz="1400" b="1" i="0" u="none" strike="noStrike" kern="1200" cap="none" spc="0" normalizeH="0" noProof="0" dirty="0">
              <a:ln>
                <a:noFill/>
              </a:ln>
              <a:solidFill>
                <a:prstClr val="black"/>
              </a:solidFill>
              <a:effectLst/>
              <a:uLnTx/>
              <a:uFillTx/>
              <a:ea typeface="Calibri"/>
              <a:cs typeface="Arial" panose="020B0604020202020204" pitchFamily="34" charset="0"/>
            </a:endParaRPr>
          </a:p>
          <a:p>
            <a:pPr marL="171450" indent="-171450" algn="ctr">
              <a:buFont typeface="Arial"/>
              <a:buChar char="•"/>
              <a:defRPr/>
            </a:pPr>
            <a:r>
              <a:rPr lang="en-US" sz="1400" b="1" dirty="0">
                <a:ea typeface="Calibri"/>
                <a:cs typeface="Arial"/>
              </a:rPr>
              <a:t>Instagram: </a:t>
            </a:r>
            <a:r>
              <a:rPr lang="en-US" sz="1400" dirty="0">
                <a:ea typeface="Calibri"/>
                <a:cs typeface="Arial"/>
              </a:rPr>
              <a:t>Nearly 5,000 followers, 16.1% engagement rate.</a:t>
            </a:r>
            <a:endParaRPr lang="en-US" sz="1400" dirty="0">
              <a:ea typeface="Calibri"/>
              <a:cs typeface="Arial" panose="020B0604020202020204" pitchFamily="34" charset="0"/>
            </a:endParaRPr>
          </a:p>
          <a:p>
            <a:pPr marL="171450" indent="-171450" algn="ctr">
              <a:buFont typeface="Arial"/>
              <a:buChar char="•"/>
              <a:defRPr/>
            </a:pPr>
            <a:r>
              <a:rPr lang="en-US" sz="1400" b="1" dirty="0">
                <a:ea typeface="Calibri"/>
                <a:cs typeface="Arial"/>
              </a:rPr>
              <a:t>Facebook: </a:t>
            </a:r>
            <a:r>
              <a:rPr lang="en-US" sz="1400" dirty="0">
                <a:ea typeface="Calibri"/>
                <a:cs typeface="Arial"/>
              </a:rPr>
              <a:t>16,000 followers, 2.18% engagement rate</a:t>
            </a:r>
            <a:endParaRPr lang="en-US" sz="1400" b="1" dirty="0">
              <a:ea typeface="Calibri"/>
              <a:cs typeface="Arial"/>
            </a:endParaRPr>
          </a:p>
          <a:p>
            <a:pPr marL="171450" indent="-171450">
              <a:buFont typeface="Arial"/>
              <a:buChar char="•"/>
              <a:defRPr/>
            </a:pPr>
            <a:r>
              <a:rPr lang="en-US" sz="1400" b="1" dirty="0">
                <a:ea typeface="Calibri"/>
                <a:cs typeface="Arial"/>
              </a:rPr>
              <a:t>TikTok and X:</a:t>
            </a:r>
            <a:r>
              <a:rPr lang="en-US" sz="1400" dirty="0">
                <a:ea typeface="Calibri"/>
                <a:cs typeface="Arial"/>
              </a:rPr>
              <a:t> No Accounts</a:t>
            </a:r>
            <a:endParaRPr lang="en-US" sz="1400" b="1" dirty="0">
              <a:ea typeface="Calibri"/>
              <a:cs typeface="Arial" panose="020B0604020202020204" pitchFamily="34" charset="0"/>
            </a:endParaRPr>
          </a:p>
        </p:txBody>
      </p:sp>
      <p:sp>
        <p:nvSpPr>
          <p:cNvPr id="4" name="TextBox 3">
            <a:extLst>
              <a:ext uri="{FF2B5EF4-FFF2-40B4-BE49-F238E27FC236}">
                <a16:creationId xmlns:a16="http://schemas.microsoft.com/office/drawing/2014/main" id="{F6D2BB3A-01C0-36B9-0206-1FBBFD242193}"/>
              </a:ext>
            </a:extLst>
          </p:cNvPr>
          <p:cNvSpPr txBox="1"/>
          <p:nvPr/>
        </p:nvSpPr>
        <p:spPr>
          <a:xfrm>
            <a:off x="3335482" y="1870364"/>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4920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16023"/>
            <a:ext cx="9905998" cy="1905000"/>
          </a:xfrm>
        </p:spPr>
        <p:txBody>
          <a:bodyPr/>
          <a:lstStyle/>
          <a:p>
            <a:r>
              <a:rPr lang="en-US" b="1" dirty="0"/>
              <a:t>Competitor Analysis</a:t>
            </a:r>
            <a:r>
              <a:rPr lang="en-US" dirty="0"/>
              <a:t>: Dick Pond Athletics</a:t>
            </a:r>
            <a:endParaRPr lang="en-US" dirty="0">
              <a:cs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950446731"/>
              </p:ext>
            </p:extLst>
          </p:nvPr>
        </p:nvGraphicFramePr>
        <p:xfrm>
          <a:off x="838201" y="1676960"/>
          <a:ext cx="10220324" cy="4815915"/>
        </p:xfrm>
        <a:graphic>
          <a:graphicData uri="http://schemas.openxmlformats.org/drawingml/2006/table">
            <a:tbl>
              <a:tblPr firstRow="1" firstCol="1" bandRow="1">
                <a:tableStyleId>{5C22544A-7EE6-4342-B048-85BDC9FD1C3A}</a:tableStyleId>
              </a:tblPr>
              <a:tblGrid>
                <a:gridCol w="1889804">
                  <a:extLst>
                    <a:ext uri="{9D8B030D-6E8A-4147-A177-3AD203B41FA5}">
                      <a16:colId xmlns:a16="http://schemas.microsoft.com/office/drawing/2014/main" val="2399847307"/>
                    </a:ext>
                  </a:extLst>
                </a:gridCol>
                <a:gridCol w="1250084">
                  <a:extLst>
                    <a:ext uri="{9D8B030D-6E8A-4147-A177-3AD203B41FA5}">
                      <a16:colId xmlns:a16="http://schemas.microsoft.com/office/drawing/2014/main" val="2247901474"/>
                    </a:ext>
                  </a:extLst>
                </a:gridCol>
                <a:gridCol w="1934340">
                  <a:extLst>
                    <a:ext uri="{9D8B030D-6E8A-4147-A177-3AD203B41FA5}">
                      <a16:colId xmlns:a16="http://schemas.microsoft.com/office/drawing/2014/main" val="2806532450"/>
                    </a:ext>
                  </a:extLst>
                </a:gridCol>
                <a:gridCol w="1880694">
                  <a:extLst>
                    <a:ext uri="{9D8B030D-6E8A-4147-A177-3AD203B41FA5}">
                      <a16:colId xmlns:a16="http://schemas.microsoft.com/office/drawing/2014/main" val="1858370664"/>
                    </a:ext>
                  </a:extLst>
                </a:gridCol>
                <a:gridCol w="1632701">
                  <a:extLst>
                    <a:ext uri="{9D8B030D-6E8A-4147-A177-3AD203B41FA5}">
                      <a16:colId xmlns:a16="http://schemas.microsoft.com/office/drawing/2014/main" val="2364220109"/>
                    </a:ext>
                  </a:extLst>
                </a:gridCol>
                <a:gridCol w="1632701">
                  <a:extLst>
                    <a:ext uri="{9D8B030D-6E8A-4147-A177-3AD203B41FA5}">
                      <a16:colId xmlns:a16="http://schemas.microsoft.com/office/drawing/2014/main" val="4038829540"/>
                    </a:ext>
                  </a:extLst>
                </a:gridCol>
              </a:tblGrid>
              <a:tr h="820199">
                <a:tc>
                  <a:txBody>
                    <a:bodyPr/>
                    <a:lstStyle/>
                    <a:p>
                      <a:pPr marL="0" marR="0" algn="ctr">
                        <a:spcBef>
                          <a:spcPts val="0"/>
                        </a:spcBef>
                        <a:spcAft>
                          <a:spcPts val="0"/>
                        </a:spcAft>
                      </a:pPr>
                      <a:r>
                        <a:rPr lang="en-US" sz="1200">
                          <a:solidFill>
                            <a:schemeClr val="tx1"/>
                          </a:solidFill>
                          <a:effectLst/>
                        </a:rPr>
                        <a:t>Channel(s)</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a:solidFill>
                            <a:schemeClr val="tx1"/>
                          </a:solidFill>
                          <a:effectLst/>
                        </a:rPr>
                        <a:t>Followers</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a:solidFill>
                            <a:schemeClr val="tx1"/>
                          </a:solidFill>
                          <a:effectLst/>
                        </a:rPr>
                        <a:t>Engagement %? </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a:solidFill>
                            <a:schemeClr val="tx1"/>
                          </a:solidFill>
                          <a:effectLst/>
                        </a:rPr>
                        <a:t>What type of content or topics are they posting/tweeting? </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a:solidFill>
                            <a:schemeClr val="tx1"/>
                          </a:solidFill>
                          <a:effectLst/>
                        </a:rPr>
                        <a:t>Content format…video, photos, events, articles.</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a:solidFill>
                            <a:schemeClr val="tx1"/>
                          </a:solidFill>
                          <a:effectLst/>
                        </a:rPr>
                        <a:t>Use of Influencers? </a:t>
                      </a:r>
                      <a:endParaRPr lang="en-US" sz="1200" dirty="0">
                        <a:solidFill>
                          <a:schemeClr val="tx1"/>
                        </a:solidFill>
                        <a:effectLst/>
                        <a:latin typeface="+mn-lt"/>
                        <a:ea typeface="Cambria"/>
                        <a:cs typeface="Times New Roman"/>
                      </a:endParaRPr>
                    </a:p>
                  </a:txBody>
                  <a:tcPr marL="68580" marR="68580" marT="0" marB="0" anchor="ctr"/>
                </a:tc>
                <a:extLst>
                  <a:ext uri="{0D108BD9-81ED-4DB2-BD59-A6C34878D82A}">
                    <a16:rowId xmlns:a16="http://schemas.microsoft.com/office/drawing/2014/main" val="2685590238"/>
                  </a:ext>
                </a:extLst>
              </a:tr>
              <a:tr h="887937">
                <a:tc>
                  <a:txBody>
                    <a:bodyPr/>
                    <a:lstStyle/>
                    <a:p>
                      <a:pPr marL="0" marR="0" algn="ctr">
                        <a:spcBef>
                          <a:spcPts val="0"/>
                        </a:spcBef>
                        <a:spcAft>
                          <a:spcPts val="0"/>
                        </a:spcAft>
                      </a:pPr>
                      <a:r>
                        <a:rPr lang="en-US" sz="1200">
                          <a:solidFill>
                            <a:schemeClr val="tx1"/>
                          </a:solidFill>
                          <a:effectLst/>
                        </a:rPr>
                        <a:t>Facebook</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dirty="0">
                          <a:effectLst/>
                        </a:rPr>
                        <a:t>16,000</a:t>
                      </a:r>
                      <a:endParaRPr lang="en-US" sz="1200" dirty="0">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panose="02020603050405020304" pitchFamily="18" charset="0"/>
                        </a:rPr>
                        <a:t>2.18%</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Informational, mostly about race events and giving back to the community</a:t>
                      </a:r>
                    </a:p>
                  </a:txBody>
                  <a:tcPr marL="68580" marR="68580" marT="0" marB="0" anchor="ctr"/>
                </a:tc>
                <a:tc>
                  <a:txBody>
                    <a:bodyPr/>
                    <a:lstStyle/>
                    <a:p>
                      <a:pPr marL="0" marR="0" algn="ctr">
                        <a:spcBef>
                          <a:spcPts val="0"/>
                        </a:spcBef>
                        <a:spcAft>
                          <a:spcPts val="0"/>
                        </a:spcAft>
                      </a:pPr>
                      <a:r>
                        <a:rPr lang="en-US" sz="1200" dirty="0">
                          <a:effectLst/>
                        </a:rPr>
                        <a:t>Mainly photos</a:t>
                      </a:r>
                      <a:endParaRPr lang="en-US" sz="1200" dirty="0">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No Influencer Use</a:t>
                      </a:r>
                    </a:p>
                  </a:txBody>
                  <a:tcPr marL="68580" marR="68580" marT="0" marB="0" anchor="ctr"/>
                </a:tc>
                <a:extLst>
                  <a:ext uri="{0D108BD9-81ED-4DB2-BD59-A6C34878D82A}">
                    <a16:rowId xmlns:a16="http://schemas.microsoft.com/office/drawing/2014/main" val="895358529"/>
                  </a:ext>
                </a:extLst>
              </a:tr>
              <a:tr h="1109921">
                <a:tc>
                  <a:txBody>
                    <a:bodyPr/>
                    <a:lstStyle/>
                    <a:p>
                      <a:pPr marL="0" marR="0" algn="ctr">
                        <a:spcBef>
                          <a:spcPts val="0"/>
                        </a:spcBef>
                        <a:spcAft>
                          <a:spcPts val="0"/>
                        </a:spcAft>
                      </a:pPr>
                      <a:r>
                        <a:rPr lang="en-US" sz="1200">
                          <a:solidFill>
                            <a:schemeClr val="tx1"/>
                          </a:solidFill>
                          <a:effectLst/>
                        </a:rPr>
                        <a:t>Instagram</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panose="02020603050405020304" pitchFamily="18" charset="0"/>
                        </a:rPr>
                        <a:t>4,971 across 5 accounts</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16.1% across all accounts</a:t>
                      </a: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panose="02020603050405020304" pitchFamily="18" charset="0"/>
                        </a:rPr>
                        <a:t>Informational, race events and discounts, along with local food drives.</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Mainly pictures and carousel related posts</a:t>
                      </a:r>
                    </a:p>
                  </a:txBody>
                  <a:tcPr marL="68580" marR="68580" marT="0" marB="0" anchor="ctr"/>
                </a:tc>
                <a:tc>
                  <a:txBody>
                    <a:bodyPr/>
                    <a:lstStyle/>
                    <a:p>
                      <a:pPr marL="0" marR="0" algn="ctr">
                        <a:spcBef>
                          <a:spcPts val="0"/>
                        </a:spcBef>
                        <a:spcAft>
                          <a:spcPts val="0"/>
                        </a:spcAft>
                      </a:pPr>
                      <a:r>
                        <a:rPr lang="en-US" sz="1200" dirty="0">
                          <a:effectLst/>
                        </a:rPr>
                        <a:t>No Influencer Use</a:t>
                      </a:r>
                      <a:endParaRPr lang="en-US" sz="1200" dirty="0">
                        <a:effectLst/>
                        <a:latin typeface="+mn-lt"/>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411873190"/>
                  </a:ext>
                </a:extLst>
              </a:tr>
              <a:tr h="887937">
                <a:tc>
                  <a:txBody>
                    <a:bodyPr/>
                    <a:lstStyle/>
                    <a:p>
                      <a:pPr marL="0" marR="0" algn="ctr">
                        <a:spcBef>
                          <a:spcPts val="0"/>
                        </a:spcBef>
                        <a:spcAft>
                          <a:spcPts val="0"/>
                        </a:spcAft>
                      </a:pPr>
                      <a:r>
                        <a:rPr lang="en-US" sz="1200">
                          <a:solidFill>
                            <a:schemeClr val="tx1"/>
                          </a:solidFill>
                          <a:effectLst/>
                        </a:rPr>
                        <a:t>TikTok</a:t>
                      </a:r>
                      <a:endParaRPr lang="en-US" sz="1200" dirty="0">
                        <a:solidFill>
                          <a:schemeClr val="tx1"/>
                        </a:solidFill>
                        <a:effectLst/>
                        <a:latin typeface="+mn-lt"/>
                        <a:ea typeface="Cambria"/>
                        <a:cs typeface="Times New Roman"/>
                      </a:endParaRPr>
                    </a:p>
                  </a:txBody>
                  <a:tcPr marL="68580" marR="68580" marT="0" marB="0" anchor="ctr"/>
                </a:tc>
                <a:tc>
                  <a:txBody>
                    <a:bodyPr/>
                    <a:lstStyle/>
                    <a:p>
                      <a:pPr marL="0" marR="0" algn="ctr">
                        <a:spcBef>
                          <a:spcPts val="0"/>
                        </a:spcBef>
                        <a:spcAft>
                          <a:spcPts val="0"/>
                        </a:spcAft>
                      </a:pPr>
                      <a:r>
                        <a:rPr lang="en-US" sz="1200" dirty="0">
                          <a:effectLst/>
                          <a:latin typeface="+mn-lt"/>
                          <a:ea typeface="Cambria" panose="02040503050406030204" pitchFamily="18" charset="0"/>
                          <a:cs typeface="Times New Roman" panose="02020603050405020304" pitchFamily="18" charset="0"/>
                        </a:rPr>
                        <a:t>No TikTok Prescence</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0%</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a:t>
                      </a:r>
                    </a:p>
                  </a:txBody>
                  <a:tcPr marL="68580" marR="68580" marT="0" marB="0" anchor="ctr"/>
                </a:tc>
                <a:tc>
                  <a:txBody>
                    <a:bodyPr/>
                    <a:lstStyle/>
                    <a:p>
                      <a:pPr marL="0" marR="0" algn="ctr">
                        <a:spcBef>
                          <a:spcPts val="0"/>
                        </a:spcBef>
                        <a:spcAft>
                          <a:spcPts val="0"/>
                        </a:spcAft>
                      </a:pPr>
                      <a:r>
                        <a:rPr lang="en-US" sz="1200" dirty="0">
                          <a:effectLst/>
                          <a:latin typeface="+mn-lt"/>
                          <a:ea typeface="Cambria"/>
                          <a:cs typeface="Times New Roman"/>
                        </a:rPr>
                        <a:t>-</a:t>
                      </a:r>
                    </a:p>
                  </a:txBody>
                  <a:tcPr marL="68580" marR="68580" marT="0" marB="0" anchor="ctr"/>
                </a:tc>
                <a:extLst>
                  <a:ext uri="{0D108BD9-81ED-4DB2-BD59-A6C34878D82A}">
                    <a16:rowId xmlns:a16="http://schemas.microsoft.com/office/drawing/2014/main" val="228841867"/>
                  </a:ext>
                </a:extLst>
              </a:tr>
              <a:tr h="1109921">
                <a:tc>
                  <a:txBody>
                    <a:bodyPr/>
                    <a:lstStyle/>
                    <a:p>
                      <a:pPr marL="0" marR="0" algn="ctr">
                        <a:spcBef>
                          <a:spcPts val="0"/>
                        </a:spcBef>
                        <a:spcAft>
                          <a:spcPts val="0"/>
                        </a:spcAft>
                      </a:pPr>
                      <a:r>
                        <a:rPr lang="en-US" sz="1200">
                          <a:solidFill>
                            <a:schemeClr val="tx1"/>
                          </a:solidFill>
                          <a:effectLst/>
                        </a:rPr>
                        <a:t>X</a:t>
                      </a:r>
                      <a:endParaRPr lang="en-US" sz="1200" dirty="0">
                        <a:solidFill>
                          <a:schemeClr val="tx1"/>
                        </a:solidFill>
                        <a:effectLst/>
                        <a:latin typeface="+mn-lt"/>
                        <a:ea typeface="MS Mincho"/>
                        <a:cs typeface="Times New Roman"/>
                      </a:endParaRP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panose="02020603050405020304" pitchFamily="18" charset="0"/>
                        </a:rPr>
                        <a:t>No X Prescence</a:t>
                      </a: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a:rPr>
                        <a:t>0%</a:t>
                      </a:r>
                    </a:p>
                  </a:txBody>
                  <a:tcPr marL="68580" marR="68580" marT="0" marB="0" anchor="ctr"/>
                </a:tc>
                <a:tc>
                  <a:txBody>
                    <a:bodyPr/>
                    <a:lstStyle/>
                    <a:p>
                      <a:pPr marL="0" marR="0" algn="ctr">
                        <a:spcBef>
                          <a:spcPts val="0"/>
                        </a:spcBef>
                        <a:spcAft>
                          <a:spcPts val="0"/>
                        </a:spcAft>
                      </a:pPr>
                      <a:r>
                        <a:rPr lang="en-US" sz="1200" dirty="0">
                          <a:effectLst/>
                        </a:rPr>
                        <a:t>-.</a:t>
                      </a:r>
                      <a:endParaRPr lang="en-US" sz="1200" dirty="0">
                        <a:effectLst/>
                        <a:latin typeface="+mn-lt"/>
                        <a:ea typeface="MS Mincho"/>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a:rPr>
                        <a:t>-</a:t>
                      </a:r>
                    </a:p>
                  </a:txBody>
                  <a:tcPr marL="68580" marR="68580" marT="0" marB="0" anchor="ctr"/>
                </a:tc>
                <a:tc>
                  <a:txBody>
                    <a:bodyPr/>
                    <a:lstStyle/>
                    <a:p>
                      <a:pPr marL="0" marR="0" algn="ctr">
                        <a:spcBef>
                          <a:spcPts val="0"/>
                        </a:spcBef>
                        <a:spcAft>
                          <a:spcPts val="0"/>
                        </a:spcAft>
                      </a:pPr>
                      <a:r>
                        <a:rPr lang="en-US" sz="1200" dirty="0">
                          <a:effectLst/>
                          <a:latin typeface="+mn-lt"/>
                          <a:ea typeface="MS Mincho"/>
                          <a:cs typeface="Times New Roman" panose="02020603050405020304" pitchFamily="18" charset="0"/>
                        </a:rPr>
                        <a:t>-</a:t>
                      </a:r>
                    </a:p>
                  </a:txBody>
                  <a:tcPr marL="68580" marR="68580" marT="0" marB="0" anchor="ctr"/>
                </a:tc>
                <a:extLst>
                  <a:ext uri="{0D108BD9-81ED-4DB2-BD59-A6C34878D82A}">
                    <a16:rowId xmlns:a16="http://schemas.microsoft.com/office/drawing/2014/main" val="243974878"/>
                  </a:ext>
                </a:extLst>
              </a:tr>
            </a:tbl>
          </a:graphicData>
        </a:graphic>
      </p:graphicFrame>
    </p:spTree>
    <p:extLst>
      <p:ext uri="{BB962C8B-B14F-4D97-AF65-F5344CB8AC3E}">
        <p14:creationId xmlns:p14="http://schemas.microsoft.com/office/powerpoint/2010/main" val="2151040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182688"/>
            <a:ext cx="10515600" cy="1325563"/>
          </a:xfrm>
        </p:spPr>
        <p:txBody>
          <a:bodyPr/>
          <a:lstStyle/>
          <a:p>
            <a:r>
              <a:rPr lang="en-US" b="1" dirty="0"/>
              <a:t>Social Strategy (Audience)</a:t>
            </a:r>
          </a:p>
        </p:txBody>
      </p:sp>
      <p:sp>
        <p:nvSpPr>
          <p:cNvPr id="3" name="Content Placeholder 2"/>
          <p:cNvSpPr>
            <a:spLocks noGrp="1"/>
          </p:cNvSpPr>
          <p:nvPr>
            <p:ph idx="1"/>
          </p:nvPr>
        </p:nvSpPr>
        <p:spPr>
          <a:xfrm>
            <a:off x="838200" y="1784985"/>
            <a:ext cx="4902200" cy="4351338"/>
          </a:xfrm>
          <a:ln w="12700">
            <a:solidFill>
              <a:srgbClr val="7030A0"/>
            </a:solidFill>
            <a:extLst>
              <a:ext uri="{C807C97D-BFC1-408E-A445-0C87EB9F89A2}">
                <ask:lineSketchStyleProps xmlns:ask="http://schemas.microsoft.com/office/drawing/2018/sketchyshapes">
                  <ask:type>
                    <ask:lineSketchNone/>
                  </ask:type>
                </ask:lineSketchStyleProps>
              </a:ext>
            </a:extLst>
          </a:ln>
        </p:spPr>
        <p:txBody>
          <a:bodyPr vert="horz" lIns="91440" tIns="45720" rIns="91440" bIns="45720" rtlCol="0" anchor="ctr">
            <a:normAutofit lnSpcReduction="10000"/>
          </a:bodyPr>
          <a:lstStyle/>
          <a:p>
            <a:pPr marL="0" indent="0">
              <a:lnSpc>
                <a:spcPct val="120000"/>
              </a:lnSpc>
              <a:buNone/>
            </a:pPr>
            <a:r>
              <a:rPr lang="en-US" sz="1600" dirty="0">
                <a:ea typeface="+mn-lt"/>
                <a:cs typeface="+mn-lt"/>
              </a:rPr>
              <a:t>Meet </a:t>
            </a:r>
            <a:r>
              <a:rPr lang="en-US" sz="1600" b="1" dirty="0">
                <a:ea typeface="+mn-lt"/>
                <a:cs typeface="+mn-lt"/>
              </a:rPr>
              <a:t>John</a:t>
            </a:r>
            <a:r>
              <a:rPr lang="en-US" sz="1600" dirty="0">
                <a:ea typeface="+mn-lt"/>
                <a:cs typeface="+mn-lt"/>
              </a:rPr>
              <a:t>, a 30-year-old Chicagoan living in Lakeview East and working full-time as an Insurance Salesperson at a large insurance company. John makes about $80,000 a year and loves Lifting, Run Clubs, and the Chicago Marathon. He has heard of Fleet Feet before, but  never shopped there and usually buys his running shoes online. John is looking for a running community with people of all ages, to broaden his running connections and friends. John has been burned in the past with his online purchases, with shoes not fitting right and he ends up with buyer’s remorse as a result. John is looking for a store that is more than a store, that also offers a community.</a:t>
            </a:r>
            <a:endParaRPr lang="en-US" sz="1600" dirty="0"/>
          </a:p>
        </p:txBody>
      </p:sp>
      <p:pic>
        <p:nvPicPr>
          <p:cNvPr id="8" name="Picture 7">
            <a:extLst>
              <a:ext uri="{FF2B5EF4-FFF2-40B4-BE49-F238E27FC236}">
                <a16:creationId xmlns:a16="http://schemas.microsoft.com/office/drawing/2014/main" id="{3B4DAD4A-3562-F5AF-FE59-CEF3CA1B5B8B}"/>
              </a:ext>
            </a:extLst>
          </p:cNvPr>
          <p:cNvPicPr>
            <a:picLocks noChangeAspect="1"/>
          </p:cNvPicPr>
          <p:nvPr/>
        </p:nvPicPr>
        <p:blipFill>
          <a:blip r:embed="rId2"/>
          <a:stretch>
            <a:fillRect/>
          </a:stretch>
        </p:blipFill>
        <p:spPr>
          <a:xfrm>
            <a:off x="7162798" y="640774"/>
            <a:ext cx="4190999" cy="2788226"/>
          </a:xfrm>
          <a:prstGeom prst="rect">
            <a:avLst/>
          </a:prstGeom>
        </p:spPr>
      </p:pic>
      <p:pic>
        <p:nvPicPr>
          <p:cNvPr id="9" name="Picture 8">
            <a:extLst>
              <a:ext uri="{FF2B5EF4-FFF2-40B4-BE49-F238E27FC236}">
                <a16:creationId xmlns:a16="http://schemas.microsoft.com/office/drawing/2014/main" id="{D510DA3E-FAD6-A22E-BB23-082DAE4FBDB6}"/>
              </a:ext>
            </a:extLst>
          </p:cNvPr>
          <p:cNvPicPr>
            <a:picLocks noChangeAspect="1"/>
          </p:cNvPicPr>
          <p:nvPr/>
        </p:nvPicPr>
        <p:blipFill>
          <a:blip r:embed="rId3"/>
          <a:stretch>
            <a:fillRect/>
          </a:stretch>
        </p:blipFill>
        <p:spPr>
          <a:xfrm>
            <a:off x="7162798" y="3611860"/>
            <a:ext cx="4546602" cy="3037204"/>
          </a:xfrm>
          <a:prstGeom prst="rect">
            <a:avLst/>
          </a:prstGeom>
        </p:spPr>
      </p:pic>
    </p:spTree>
    <p:extLst>
      <p:ext uri="{BB962C8B-B14F-4D97-AF65-F5344CB8AC3E}">
        <p14:creationId xmlns:p14="http://schemas.microsoft.com/office/powerpoint/2010/main" val="9562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938" y="0"/>
            <a:ext cx="9905998" cy="1905000"/>
          </a:xfrm>
        </p:spPr>
        <p:txBody>
          <a:bodyPr/>
          <a:lstStyle/>
          <a:p>
            <a:r>
              <a:rPr lang="en-US" b="1" dirty="0"/>
              <a:t>Strategy (Brand Persona)</a:t>
            </a:r>
          </a:p>
        </p:txBody>
      </p:sp>
      <p:graphicFrame>
        <p:nvGraphicFramePr>
          <p:cNvPr id="3" name="Table 2"/>
          <p:cNvGraphicFramePr>
            <a:graphicFrameLocks noGrp="1"/>
          </p:cNvGraphicFramePr>
          <p:nvPr>
            <p:extLst>
              <p:ext uri="{D42A27DB-BD31-4B8C-83A1-F6EECF244321}">
                <p14:modId xmlns:p14="http://schemas.microsoft.com/office/powerpoint/2010/main" val="944418280"/>
              </p:ext>
            </p:extLst>
          </p:nvPr>
        </p:nvGraphicFramePr>
        <p:xfrm>
          <a:off x="4028266" y="1475103"/>
          <a:ext cx="7646796" cy="4846320"/>
        </p:xfrm>
        <a:graphic>
          <a:graphicData uri="http://schemas.openxmlformats.org/drawingml/2006/table">
            <a:tbl>
              <a:tblPr firstRow="1" bandRow="1">
                <a:tableStyleId>{5C22544A-7EE6-4342-B048-85BDC9FD1C3A}</a:tableStyleId>
              </a:tblPr>
              <a:tblGrid>
                <a:gridCol w="2548932">
                  <a:extLst>
                    <a:ext uri="{9D8B030D-6E8A-4147-A177-3AD203B41FA5}">
                      <a16:colId xmlns:a16="http://schemas.microsoft.com/office/drawing/2014/main" val="3768173612"/>
                    </a:ext>
                  </a:extLst>
                </a:gridCol>
                <a:gridCol w="2548932">
                  <a:extLst>
                    <a:ext uri="{9D8B030D-6E8A-4147-A177-3AD203B41FA5}">
                      <a16:colId xmlns:a16="http://schemas.microsoft.com/office/drawing/2014/main" val="2084880790"/>
                    </a:ext>
                  </a:extLst>
                </a:gridCol>
                <a:gridCol w="2548932">
                  <a:extLst>
                    <a:ext uri="{9D8B030D-6E8A-4147-A177-3AD203B41FA5}">
                      <a16:colId xmlns:a16="http://schemas.microsoft.com/office/drawing/2014/main" val="2561468484"/>
                    </a:ext>
                  </a:extLst>
                </a:gridCol>
              </a:tblGrid>
              <a:tr h="317003">
                <a:tc gridSpan="3">
                  <a:txBody>
                    <a:bodyPr/>
                    <a:lstStyle/>
                    <a:p>
                      <a:pPr algn="ctr"/>
                      <a:r>
                        <a:rPr lang="en-US" b="1" dirty="0">
                          <a:solidFill>
                            <a:schemeClr val="tx1"/>
                          </a:solidFill>
                        </a:rPr>
                        <a:t>Brand Voice</a:t>
                      </a:r>
                      <a:endParaRPr lang="en-US" b="1" dirty="0">
                        <a:solidFill>
                          <a:schemeClr val="tx1"/>
                        </a:solidFill>
                        <a:latin typeface="+mj-lt"/>
                      </a:endParaRPr>
                    </a:p>
                  </a:txBody>
                  <a:tcPr anchor="ctr"/>
                </a:tc>
                <a:tc hMerge="1">
                  <a:txBody>
                    <a:bodyPr/>
                    <a:lstStyle/>
                    <a:p>
                      <a:endParaRPr/>
                    </a:p>
                  </a:txBody>
                  <a:tcPr anchor="ctr"/>
                </a:tc>
                <a:tc hMerge="1">
                  <a:txBody>
                    <a:bodyPr/>
                    <a:lstStyle/>
                    <a:p>
                      <a:pPr algn="ctr"/>
                      <a:endParaRPr lang="en-US" dirty="0">
                        <a:solidFill>
                          <a:schemeClr val="tx1"/>
                        </a:solidFill>
                      </a:endParaRPr>
                    </a:p>
                  </a:txBody>
                  <a:tcPr anchor="ctr"/>
                </a:tc>
                <a:extLst>
                  <a:ext uri="{0D108BD9-81ED-4DB2-BD59-A6C34878D82A}">
                    <a16:rowId xmlns:a16="http://schemas.microsoft.com/office/drawing/2014/main" val="3253008476"/>
                  </a:ext>
                </a:extLst>
              </a:tr>
              <a:tr h="317003">
                <a:tc>
                  <a:txBody>
                    <a:bodyPr/>
                    <a:lstStyle/>
                    <a:p>
                      <a:pPr algn="ctr"/>
                      <a:r>
                        <a:rPr lang="en-US" b="1" dirty="0">
                          <a:solidFill>
                            <a:schemeClr val="tx1"/>
                          </a:solidFill>
                        </a:rPr>
                        <a:t>Description</a:t>
                      </a:r>
                      <a:endParaRPr lang="en-US" b="1" dirty="0">
                        <a:solidFill>
                          <a:schemeClr val="tx1"/>
                        </a:solidFill>
                        <a:latin typeface="+mj-lt"/>
                      </a:endParaRPr>
                    </a:p>
                  </a:txBody>
                  <a:tcPr anchor="ctr"/>
                </a:tc>
                <a:tc>
                  <a:txBody>
                    <a:bodyPr/>
                    <a:lstStyle/>
                    <a:p>
                      <a:pPr algn="ctr"/>
                      <a:r>
                        <a:rPr lang="en-US" b="1" dirty="0">
                          <a:solidFill>
                            <a:schemeClr val="tx1"/>
                          </a:solidFill>
                        </a:rPr>
                        <a:t>Do’s </a:t>
                      </a:r>
                      <a:endParaRPr lang="en-US" b="1" dirty="0">
                        <a:solidFill>
                          <a:schemeClr val="tx1"/>
                        </a:solidFill>
                        <a:latin typeface="+mj-lt"/>
                      </a:endParaRPr>
                    </a:p>
                  </a:txBody>
                  <a:tcPr anchor="ctr"/>
                </a:tc>
                <a:tc>
                  <a:txBody>
                    <a:bodyPr/>
                    <a:lstStyle/>
                    <a:p>
                      <a:pPr algn="ctr"/>
                      <a:r>
                        <a:rPr lang="en-US" b="1" dirty="0">
                          <a:solidFill>
                            <a:schemeClr val="tx1"/>
                          </a:solidFill>
                        </a:rPr>
                        <a:t>Don’ts</a:t>
                      </a:r>
                      <a:endParaRPr lang="en-US" b="1" dirty="0">
                        <a:solidFill>
                          <a:schemeClr val="tx1"/>
                        </a:solidFill>
                        <a:latin typeface="+mj-lt"/>
                      </a:endParaRPr>
                    </a:p>
                  </a:txBody>
                  <a:tcPr anchor="ctr"/>
                </a:tc>
                <a:extLst>
                  <a:ext uri="{0D108BD9-81ED-4DB2-BD59-A6C34878D82A}">
                    <a16:rowId xmlns:a16="http://schemas.microsoft.com/office/drawing/2014/main" val="93775410"/>
                  </a:ext>
                </a:extLst>
              </a:tr>
              <a:tr h="1030260">
                <a:tc>
                  <a:txBody>
                    <a:bodyPr/>
                    <a:lstStyle/>
                    <a:p>
                      <a:pPr algn="ctr"/>
                      <a:r>
                        <a:rPr lang="en-US" dirty="0"/>
                        <a:t>1)Approachable- We want everybody to feel welcome in our community. </a:t>
                      </a:r>
                    </a:p>
                  </a:txBody>
                  <a:tcPr anchor="ctr"/>
                </a:tc>
                <a:tc>
                  <a:txBody>
                    <a:bodyPr/>
                    <a:lstStyle/>
                    <a:p>
                      <a:pPr lvl="0" algn="ctr">
                        <a:buNone/>
                      </a:pPr>
                      <a:r>
                        <a:rPr lang="en-US" dirty="0"/>
                        <a:t>Create a warm and welcoming environment</a:t>
                      </a:r>
                    </a:p>
                  </a:txBody>
                  <a:tcPr anchor="ctr"/>
                </a:tc>
                <a:tc>
                  <a:txBody>
                    <a:bodyPr/>
                    <a:lstStyle/>
                    <a:p>
                      <a:pPr algn="ctr"/>
                      <a:r>
                        <a:rPr lang="en-US" dirty="0"/>
                        <a:t>Fall into clique culture</a:t>
                      </a:r>
                    </a:p>
                  </a:txBody>
                  <a:tcPr anchor="ctr"/>
                </a:tc>
                <a:extLst>
                  <a:ext uri="{0D108BD9-81ED-4DB2-BD59-A6C34878D82A}">
                    <a16:rowId xmlns:a16="http://schemas.microsoft.com/office/drawing/2014/main" val="3425500791"/>
                  </a:ext>
                </a:extLst>
              </a:tr>
              <a:tr h="1268012">
                <a:tc>
                  <a:txBody>
                    <a:bodyPr/>
                    <a:lstStyle/>
                    <a:p>
                      <a:pPr algn="ctr"/>
                      <a:r>
                        <a:rPr lang="en-US" dirty="0"/>
                        <a:t>2) Trustworthy – </a:t>
                      </a:r>
                      <a:r>
                        <a:rPr lang="en-US" sz="1800" b="0" u="none" strike="noStrike" noProof="0" dirty="0"/>
                        <a:t>We want to set ourselves apart from online alternatives who sound untrustworthy </a:t>
                      </a:r>
                      <a:endParaRPr lang="en-US" dirty="0"/>
                    </a:p>
                  </a:txBody>
                  <a:tcPr anchor="ctr"/>
                </a:tc>
                <a:tc>
                  <a:txBody>
                    <a:bodyPr/>
                    <a:lstStyle/>
                    <a:p>
                      <a:pPr algn="ctr"/>
                      <a:r>
                        <a:rPr lang="en-US" dirty="0"/>
                        <a:t>Listen and respond to constructive criticism</a:t>
                      </a:r>
                    </a:p>
                  </a:txBody>
                  <a:tcPr anchor="ctr"/>
                </a:tc>
                <a:tc>
                  <a:txBody>
                    <a:bodyPr/>
                    <a:lstStyle/>
                    <a:p>
                      <a:pPr algn="ctr"/>
                      <a:r>
                        <a:rPr lang="en-US" dirty="0"/>
                        <a:t>Ignore customer sentiments</a:t>
                      </a:r>
                    </a:p>
                  </a:txBody>
                  <a:tcPr anchor="ctr"/>
                </a:tc>
                <a:extLst>
                  <a:ext uri="{0D108BD9-81ED-4DB2-BD59-A6C34878D82A}">
                    <a16:rowId xmlns:a16="http://schemas.microsoft.com/office/drawing/2014/main" val="2671426602"/>
                  </a:ext>
                </a:extLst>
              </a:tr>
              <a:tr h="1268012">
                <a:tc>
                  <a:txBody>
                    <a:bodyPr/>
                    <a:lstStyle/>
                    <a:p>
                      <a:pPr algn="ctr"/>
                      <a:r>
                        <a:rPr lang="en-US" dirty="0"/>
                        <a:t>3) </a:t>
                      </a:r>
                      <a:r>
                        <a:rPr lang="en-US" sz="1800" b="0" u="none" strike="noStrike" noProof="0" dirty="0"/>
                        <a:t>Knowledgeable- We want people to know about our science-based approach to shoes.</a:t>
                      </a:r>
                      <a:endParaRPr lang="en-US" dirty="0"/>
                    </a:p>
                  </a:txBody>
                  <a:tcPr anchor="ctr"/>
                </a:tc>
                <a:tc>
                  <a:txBody>
                    <a:bodyPr/>
                    <a:lstStyle/>
                    <a:p>
                      <a:pPr algn="ctr"/>
                      <a:r>
                        <a:rPr lang="en-US" dirty="0"/>
                        <a:t>Show technology that knows exactly what customers want</a:t>
                      </a:r>
                    </a:p>
                  </a:txBody>
                  <a:tcPr anchor="ctr"/>
                </a:tc>
                <a:tc>
                  <a:txBody>
                    <a:bodyPr/>
                    <a:lstStyle/>
                    <a:p>
                      <a:pPr algn="ctr"/>
                      <a:r>
                        <a:rPr lang="en-US" dirty="0"/>
                        <a:t>Make the technology sound all knowing</a:t>
                      </a:r>
                    </a:p>
                  </a:txBody>
                  <a:tcPr anchor="ctr"/>
                </a:tc>
                <a:extLst>
                  <a:ext uri="{0D108BD9-81ED-4DB2-BD59-A6C34878D82A}">
                    <a16:rowId xmlns:a16="http://schemas.microsoft.com/office/drawing/2014/main" val="1839810437"/>
                  </a:ext>
                </a:extLst>
              </a:tr>
            </a:tbl>
          </a:graphicData>
        </a:graphic>
      </p:graphicFrame>
      <p:sp>
        <p:nvSpPr>
          <p:cNvPr id="7" name="TextBox 6">
            <a:extLst>
              <a:ext uri="{FF2B5EF4-FFF2-40B4-BE49-F238E27FC236}">
                <a16:creationId xmlns:a16="http://schemas.microsoft.com/office/drawing/2014/main" id="{3AC8D8A4-1979-1E87-39CE-E2460149613D}"/>
              </a:ext>
            </a:extLst>
          </p:cNvPr>
          <p:cNvSpPr txBox="1"/>
          <p:nvPr/>
        </p:nvSpPr>
        <p:spPr>
          <a:xfrm>
            <a:off x="516938" y="2742762"/>
            <a:ext cx="3157595" cy="3416320"/>
          </a:xfrm>
          <a:prstGeom prst="rect">
            <a:avLst/>
          </a:prstGeom>
          <a:noFill/>
          <a:ln>
            <a:solidFill>
              <a:schemeClr val="tx1"/>
            </a:solidFill>
          </a:ln>
        </p:spPr>
        <p:txBody>
          <a:bodyPr wrap="square" lIns="91440" tIns="45720" rIns="91440" bIns="45720" rtlCol="0" anchor="t">
            <a:spAutoFit/>
          </a:bodyPr>
          <a:lstStyle/>
          <a:p>
            <a:pPr algn="ctr"/>
            <a:r>
              <a:rPr lang="en-US" b="1" dirty="0"/>
              <a:t>Why did you choose these?</a:t>
            </a:r>
          </a:p>
          <a:p>
            <a:pPr algn="ctr"/>
            <a:endParaRPr lang="en-US" dirty="0"/>
          </a:p>
          <a:p>
            <a:pPr algn="ctr"/>
            <a:r>
              <a:rPr lang="en-US" dirty="0"/>
              <a:t>We chose being approachable, trustworthy, and knowledgeable as being most important to Fleet Feet because to build  sense of community, we believe these attributes to be most important.</a:t>
            </a:r>
          </a:p>
        </p:txBody>
      </p:sp>
    </p:spTree>
    <p:extLst>
      <p:ext uri="{BB962C8B-B14F-4D97-AF65-F5344CB8AC3E}">
        <p14:creationId xmlns:p14="http://schemas.microsoft.com/office/powerpoint/2010/main" val="605764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00DE3-E2AE-C2AE-CCB3-93C639E413DC}"/>
              </a:ext>
            </a:extLst>
          </p:cNvPr>
          <p:cNvSpPr>
            <a:spLocks noGrp="1"/>
          </p:cNvSpPr>
          <p:nvPr>
            <p:ph type="title"/>
          </p:nvPr>
        </p:nvSpPr>
        <p:spPr/>
        <p:txBody>
          <a:bodyPr/>
          <a:lstStyle/>
          <a:p>
            <a:r>
              <a:rPr lang="en-US" b="1" dirty="0"/>
              <a:t>Chosen Focus Channels</a:t>
            </a:r>
          </a:p>
        </p:txBody>
      </p:sp>
      <p:pic>
        <p:nvPicPr>
          <p:cNvPr id="4" name="Picture 2">
            <a:extLst>
              <a:ext uri="{FF2B5EF4-FFF2-40B4-BE49-F238E27FC236}">
                <a16:creationId xmlns:a16="http://schemas.microsoft.com/office/drawing/2014/main" id="{A9049C11-CB33-EEF1-6B48-8BBC246425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212" y="3429000"/>
            <a:ext cx="2648693" cy="26486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F8B98F3-09EF-03F4-E61F-33102DA359BB}"/>
              </a:ext>
            </a:extLst>
          </p:cNvPr>
          <p:cNvPicPr>
            <a:picLocks noChangeAspect="1"/>
          </p:cNvPicPr>
          <p:nvPr/>
        </p:nvPicPr>
        <p:blipFill>
          <a:blip r:embed="rId3"/>
          <a:stretch>
            <a:fillRect/>
          </a:stretch>
        </p:blipFill>
        <p:spPr>
          <a:xfrm>
            <a:off x="4911436" y="3971691"/>
            <a:ext cx="2785534" cy="1563310"/>
          </a:xfrm>
          <a:prstGeom prst="rect">
            <a:avLst/>
          </a:prstGeom>
        </p:spPr>
      </p:pic>
      <p:pic>
        <p:nvPicPr>
          <p:cNvPr id="7" name="Picture 6">
            <a:extLst>
              <a:ext uri="{FF2B5EF4-FFF2-40B4-BE49-F238E27FC236}">
                <a16:creationId xmlns:a16="http://schemas.microsoft.com/office/drawing/2014/main" id="{D7D114C7-8922-1ADD-E50D-56A8C9D46FAE}"/>
              </a:ext>
            </a:extLst>
          </p:cNvPr>
          <p:cNvPicPr>
            <a:picLocks noChangeAspect="1"/>
          </p:cNvPicPr>
          <p:nvPr/>
        </p:nvPicPr>
        <p:blipFill>
          <a:blip r:embed="rId4"/>
          <a:stretch>
            <a:fillRect/>
          </a:stretch>
        </p:blipFill>
        <p:spPr>
          <a:xfrm>
            <a:off x="8398719" y="3599708"/>
            <a:ext cx="2648692" cy="2648692"/>
          </a:xfrm>
          <a:prstGeom prst="rect">
            <a:avLst/>
          </a:prstGeom>
        </p:spPr>
      </p:pic>
    </p:spTree>
    <p:extLst>
      <p:ext uri="{BB962C8B-B14F-4D97-AF65-F5344CB8AC3E}">
        <p14:creationId xmlns:p14="http://schemas.microsoft.com/office/powerpoint/2010/main" val="3926333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4463B-F902-90C2-6E84-3540847DB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0C707-BC2D-BB50-2FB7-DC9B75DFEFC0}"/>
              </a:ext>
            </a:extLst>
          </p:cNvPr>
          <p:cNvSpPr>
            <a:spLocks noGrp="1"/>
          </p:cNvSpPr>
          <p:nvPr>
            <p:ph type="title"/>
          </p:nvPr>
        </p:nvSpPr>
        <p:spPr>
          <a:xfrm>
            <a:off x="838200" y="118533"/>
            <a:ext cx="9905998" cy="1905000"/>
          </a:xfrm>
        </p:spPr>
        <p:txBody>
          <a:bodyPr/>
          <a:lstStyle/>
          <a:p>
            <a:r>
              <a:rPr lang="en-US" b="1" dirty="0"/>
              <a:t>Strategy (Focus Channels)</a:t>
            </a:r>
          </a:p>
        </p:txBody>
      </p:sp>
      <p:graphicFrame>
        <p:nvGraphicFramePr>
          <p:cNvPr id="3" name="Table 2">
            <a:extLst>
              <a:ext uri="{FF2B5EF4-FFF2-40B4-BE49-F238E27FC236}">
                <a16:creationId xmlns:a16="http://schemas.microsoft.com/office/drawing/2014/main" id="{69F6DCC0-8A1A-3B63-335A-54A3FFE4D9F2}"/>
              </a:ext>
            </a:extLst>
          </p:cNvPr>
          <p:cNvGraphicFramePr>
            <a:graphicFrameLocks noGrp="1"/>
          </p:cNvGraphicFramePr>
          <p:nvPr>
            <p:extLst>
              <p:ext uri="{D42A27DB-BD31-4B8C-83A1-F6EECF244321}">
                <p14:modId xmlns:p14="http://schemas.microsoft.com/office/powerpoint/2010/main" val="734233930"/>
              </p:ext>
            </p:extLst>
          </p:nvPr>
        </p:nvGraphicFramePr>
        <p:xfrm>
          <a:off x="838200" y="1690688"/>
          <a:ext cx="10515600" cy="4710113"/>
        </p:xfrm>
        <a:graphic>
          <a:graphicData uri="http://schemas.openxmlformats.org/drawingml/2006/table">
            <a:tbl>
              <a:tblPr firstRow="1" bandRow="1">
                <a:tableStyleId>{5C22544A-7EE6-4342-B048-85BDC9FD1C3A}</a:tableStyleId>
              </a:tblPr>
              <a:tblGrid>
                <a:gridCol w="3298371">
                  <a:extLst>
                    <a:ext uri="{9D8B030D-6E8A-4147-A177-3AD203B41FA5}">
                      <a16:colId xmlns:a16="http://schemas.microsoft.com/office/drawing/2014/main" val="3768173612"/>
                    </a:ext>
                  </a:extLst>
                </a:gridCol>
                <a:gridCol w="7217229">
                  <a:extLst>
                    <a:ext uri="{9D8B030D-6E8A-4147-A177-3AD203B41FA5}">
                      <a16:colId xmlns:a16="http://schemas.microsoft.com/office/drawing/2014/main" val="2084880790"/>
                    </a:ext>
                  </a:extLst>
                </a:gridCol>
              </a:tblGrid>
              <a:tr h="7737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mj-lt"/>
                        </a:rPr>
                        <a:t>Social Channel Priority (where to focus)</a:t>
                      </a:r>
                      <a:endParaRPr kumimoji="0" lang="en-US" sz="1800" b="1" i="0" u="none" strike="noStrike" kern="1200" cap="none" spc="0" normalizeH="0" baseline="0" noProof="0" dirty="0">
                        <a:ln>
                          <a:noFill/>
                        </a:ln>
                        <a:solidFill>
                          <a:prstClr val="black"/>
                        </a:solidFill>
                        <a:effectLst/>
                        <a:uLnTx/>
                        <a:uFillTx/>
                        <a:latin typeface="+mj-lt"/>
                        <a:ea typeface="+mn-ea"/>
                        <a:cs typeface="+mn-cs"/>
                      </a:endParaRPr>
                    </a:p>
                  </a:txBody>
                  <a:tcPr anchor="ctr"/>
                </a:tc>
                <a:tc hMerge="1">
                  <a:txBody>
                    <a:bodyPr/>
                    <a:lstStyle/>
                    <a:p>
                      <a:endParaRPr lang="en-US" dirty="0">
                        <a:solidFill>
                          <a:schemeClr val="tx1"/>
                        </a:solidFill>
                      </a:endParaRPr>
                    </a:p>
                  </a:txBody>
                  <a:tcPr>
                    <a:solidFill>
                      <a:schemeClr val="bg2"/>
                    </a:solidFill>
                  </a:tcPr>
                </a:tc>
                <a:extLst>
                  <a:ext uri="{0D108BD9-81ED-4DB2-BD59-A6C34878D82A}">
                    <a16:rowId xmlns:a16="http://schemas.microsoft.com/office/drawing/2014/main" val="801910474"/>
                  </a:ext>
                </a:extLst>
              </a:tr>
              <a:tr h="773778">
                <a:tc>
                  <a:txBody>
                    <a:bodyPr/>
                    <a:lstStyle/>
                    <a:p>
                      <a:pPr algn="ctr"/>
                      <a:r>
                        <a:rPr lang="en-US" b="1" dirty="0">
                          <a:solidFill>
                            <a:schemeClr val="tx1"/>
                          </a:solidFill>
                          <a:latin typeface="+mj-lt"/>
                        </a:rPr>
                        <a:t>Social Channel</a:t>
                      </a:r>
                    </a:p>
                  </a:txBody>
                  <a:tcPr anchor="ctr"/>
                </a:tc>
                <a:tc>
                  <a:txBody>
                    <a:bodyPr/>
                    <a:lstStyle/>
                    <a:p>
                      <a:pPr algn="ctr"/>
                      <a:r>
                        <a:rPr lang="en-US" b="1" dirty="0">
                          <a:solidFill>
                            <a:schemeClr val="tx1"/>
                          </a:solidFill>
                          <a:latin typeface="+mj-lt"/>
                        </a:rPr>
                        <a:t>Why did you choose? (rationale needs to link to previous steps)</a:t>
                      </a:r>
                    </a:p>
                  </a:txBody>
                  <a:tcPr anchor="ctr"/>
                </a:tc>
                <a:extLst>
                  <a:ext uri="{0D108BD9-81ED-4DB2-BD59-A6C34878D82A}">
                    <a16:rowId xmlns:a16="http://schemas.microsoft.com/office/drawing/2014/main" val="93775410"/>
                  </a:ext>
                </a:extLst>
              </a:tr>
              <a:tr h="3162557">
                <a:tc>
                  <a:txBody>
                    <a:bodyPr/>
                    <a:lstStyle/>
                    <a:p>
                      <a:pPr algn="ctr"/>
                      <a:endParaRPr lang="en-US" dirty="0"/>
                    </a:p>
                  </a:txBody>
                  <a:tcPr anchor="ctr"/>
                </a:tc>
                <a:tc>
                  <a:txBody>
                    <a:bodyPr/>
                    <a:lstStyle/>
                    <a:p>
                      <a:pPr algn="ctr"/>
                      <a:r>
                        <a:rPr lang="en-US" sz="1700" dirty="0"/>
                        <a:t>Fleet Feet has its highest amount of followers on Instagram, with 18,500 followers and a daily engagement rate of 1.6%. However, the Instagram channel shines during the Marathon season of Chicago. Here, engagement jumps up to 27%, and with these high engagement rates, the Instagram channel can be used to create a true community feel to the Fleet Feet Instagram channel. If Fleet Feet wishes to build a community feel in its stores and bring people together in more ways than a store will, it must tap into the engagement rate it receives during the Chicago Marathon, by promoting run clubs and local races, as well as giving back to the Chicago community.</a:t>
                      </a:r>
                    </a:p>
                  </a:txBody>
                  <a:tcPr anchor="ctr"/>
                </a:tc>
                <a:extLst>
                  <a:ext uri="{0D108BD9-81ED-4DB2-BD59-A6C34878D82A}">
                    <a16:rowId xmlns:a16="http://schemas.microsoft.com/office/drawing/2014/main" val="3425500791"/>
                  </a:ext>
                </a:extLst>
              </a:tr>
            </a:tbl>
          </a:graphicData>
        </a:graphic>
      </p:graphicFrame>
      <p:pic>
        <p:nvPicPr>
          <p:cNvPr id="8" name="Picture 2">
            <a:extLst>
              <a:ext uri="{FF2B5EF4-FFF2-40B4-BE49-F238E27FC236}">
                <a16:creationId xmlns:a16="http://schemas.microsoft.com/office/drawing/2014/main" id="{90650C9D-F335-F46E-FC2B-D784F9F37F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824" y="3523507"/>
            <a:ext cx="2648693" cy="2648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25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B1296-533A-C16C-5934-A474AA36CA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A5C947-85FB-158D-F400-E33F6B1202A8}"/>
              </a:ext>
            </a:extLst>
          </p:cNvPr>
          <p:cNvSpPr>
            <a:spLocks noGrp="1"/>
          </p:cNvSpPr>
          <p:nvPr>
            <p:ph type="title"/>
          </p:nvPr>
        </p:nvSpPr>
        <p:spPr>
          <a:xfrm>
            <a:off x="838199" y="203200"/>
            <a:ext cx="9905998" cy="1905000"/>
          </a:xfrm>
        </p:spPr>
        <p:txBody>
          <a:bodyPr/>
          <a:lstStyle/>
          <a:p>
            <a:r>
              <a:rPr lang="en-US" b="1" dirty="0"/>
              <a:t>Strategy (Focus Channels)</a:t>
            </a:r>
          </a:p>
        </p:txBody>
      </p:sp>
      <p:graphicFrame>
        <p:nvGraphicFramePr>
          <p:cNvPr id="3" name="Table 2">
            <a:extLst>
              <a:ext uri="{FF2B5EF4-FFF2-40B4-BE49-F238E27FC236}">
                <a16:creationId xmlns:a16="http://schemas.microsoft.com/office/drawing/2014/main" id="{922ED140-FB47-7E23-E147-7000E412785B}"/>
              </a:ext>
            </a:extLst>
          </p:cNvPr>
          <p:cNvGraphicFramePr>
            <a:graphicFrameLocks noGrp="1"/>
          </p:cNvGraphicFramePr>
          <p:nvPr>
            <p:extLst>
              <p:ext uri="{D42A27DB-BD31-4B8C-83A1-F6EECF244321}">
                <p14:modId xmlns:p14="http://schemas.microsoft.com/office/powerpoint/2010/main" val="2749590516"/>
              </p:ext>
            </p:extLst>
          </p:nvPr>
        </p:nvGraphicFramePr>
        <p:xfrm>
          <a:off x="838199" y="1690689"/>
          <a:ext cx="10515600" cy="4802185"/>
        </p:xfrm>
        <a:graphic>
          <a:graphicData uri="http://schemas.openxmlformats.org/drawingml/2006/table">
            <a:tbl>
              <a:tblPr firstRow="1" bandRow="1">
                <a:tableStyleId>{5C22544A-7EE6-4342-B048-85BDC9FD1C3A}</a:tableStyleId>
              </a:tblPr>
              <a:tblGrid>
                <a:gridCol w="2830287">
                  <a:extLst>
                    <a:ext uri="{9D8B030D-6E8A-4147-A177-3AD203B41FA5}">
                      <a16:colId xmlns:a16="http://schemas.microsoft.com/office/drawing/2014/main" val="3768173612"/>
                    </a:ext>
                  </a:extLst>
                </a:gridCol>
                <a:gridCol w="7685313">
                  <a:extLst>
                    <a:ext uri="{9D8B030D-6E8A-4147-A177-3AD203B41FA5}">
                      <a16:colId xmlns:a16="http://schemas.microsoft.com/office/drawing/2014/main" val="2084880790"/>
                    </a:ext>
                  </a:extLst>
                </a:gridCol>
              </a:tblGrid>
              <a:tr h="805023">
                <a:tc gridSpan="2">
                  <a:txBody>
                    <a:bodyPr/>
                    <a:lstStyle/>
                    <a:p>
                      <a:pPr algn="ctr"/>
                      <a:r>
                        <a:rPr lang="en-US" b="1" dirty="0">
                          <a:solidFill>
                            <a:schemeClr val="tx1"/>
                          </a:solidFill>
                          <a:latin typeface="+mj-lt"/>
                        </a:rPr>
                        <a:t>Social Channel Priority (where to focus)</a:t>
                      </a:r>
                    </a:p>
                  </a:txBody>
                  <a:tcPr anchor="ctr"/>
                </a:tc>
                <a:tc hMerge="1">
                  <a:txBody>
                    <a:bodyPr/>
                    <a:lstStyle/>
                    <a:p>
                      <a:endParaRPr lang="en-US" dirty="0">
                        <a:solidFill>
                          <a:schemeClr val="tx1"/>
                        </a:solidFill>
                      </a:endParaRPr>
                    </a:p>
                  </a:txBody>
                  <a:tcPr>
                    <a:solidFill>
                      <a:schemeClr val="bg2"/>
                    </a:solidFill>
                  </a:tcPr>
                </a:tc>
                <a:extLst>
                  <a:ext uri="{0D108BD9-81ED-4DB2-BD59-A6C34878D82A}">
                    <a16:rowId xmlns:a16="http://schemas.microsoft.com/office/drawing/2014/main" val="3018424490"/>
                  </a:ext>
                </a:extLst>
              </a:tr>
              <a:tr h="805023">
                <a:tc>
                  <a:txBody>
                    <a:bodyPr/>
                    <a:lstStyle/>
                    <a:p>
                      <a:pPr algn="ctr"/>
                      <a:r>
                        <a:rPr lang="en-US" b="1" dirty="0">
                          <a:solidFill>
                            <a:schemeClr val="tx1"/>
                          </a:solidFill>
                          <a:latin typeface="+mj-lt"/>
                        </a:rPr>
                        <a:t>Social Channel</a:t>
                      </a:r>
                    </a:p>
                  </a:txBody>
                  <a:tcPr anchor="ctr"/>
                </a:tc>
                <a:tc>
                  <a:txBody>
                    <a:bodyPr/>
                    <a:lstStyle/>
                    <a:p>
                      <a:pPr algn="ctr"/>
                      <a:r>
                        <a:rPr lang="en-US" b="1" dirty="0">
                          <a:solidFill>
                            <a:schemeClr val="tx1"/>
                          </a:solidFill>
                          <a:latin typeface="+mj-lt"/>
                        </a:rPr>
                        <a:t>Why did you choose? (rationale needs to link to previous steps)</a:t>
                      </a:r>
                    </a:p>
                  </a:txBody>
                  <a:tcPr anchor="ctr"/>
                </a:tc>
                <a:extLst>
                  <a:ext uri="{0D108BD9-81ED-4DB2-BD59-A6C34878D82A}">
                    <a16:rowId xmlns:a16="http://schemas.microsoft.com/office/drawing/2014/main" val="93775410"/>
                  </a:ext>
                </a:extLst>
              </a:tr>
              <a:tr h="3192139">
                <a:tc>
                  <a:txBody>
                    <a:bodyPr/>
                    <a:lstStyle/>
                    <a:p>
                      <a:pPr algn="ctr"/>
                      <a:endParaRPr lang="en-US" dirty="0"/>
                    </a:p>
                  </a:txBody>
                  <a:tcPr anchor="ctr"/>
                </a:tc>
                <a:tc>
                  <a:txBody>
                    <a:bodyPr/>
                    <a:lstStyle/>
                    <a:p>
                      <a:pPr algn="ctr"/>
                      <a:r>
                        <a:rPr lang="en-US" dirty="0"/>
                        <a:t>X is a great platform to promote Fleet Feet Chicago on. Currently, it has the second highest following of all Fleet Feet channels, with 14.5 thousand followers. However, there are close to zero engagements. X is a platform that needs much direction if it is to flourish. Only 25% of adults aged 30-49 use X, however with an already established channel, there needs to be direction with the platform to create a community on the X channel. One way to do this could be to promote run club and race meet ups made by people in the running community.</a:t>
                      </a:r>
                    </a:p>
                  </a:txBody>
                  <a:tcPr anchor="ctr"/>
                </a:tc>
                <a:extLst>
                  <a:ext uri="{0D108BD9-81ED-4DB2-BD59-A6C34878D82A}">
                    <a16:rowId xmlns:a16="http://schemas.microsoft.com/office/drawing/2014/main" val="3425500791"/>
                  </a:ext>
                </a:extLst>
              </a:tr>
            </a:tbl>
          </a:graphicData>
        </a:graphic>
      </p:graphicFrame>
      <p:pic>
        <p:nvPicPr>
          <p:cNvPr id="4" name="Picture 3">
            <a:extLst>
              <a:ext uri="{FF2B5EF4-FFF2-40B4-BE49-F238E27FC236}">
                <a16:creationId xmlns:a16="http://schemas.microsoft.com/office/drawing/2014/main" id="{E7A3141B-BA93-4F74-DD50-A5DB39136ECA}"/>
              </a:ext>
            </a:extLst>
          </p:cNvPr>
          <p:cNvPicPr>
            <a:picLocks noChangeAspect="1"/>
          </p:cNvPicPr>
          <p:nvPr/>
        </p:nvPicPr>
        <p:blipFill>
          <a:blip r:embed="rId3"/>
          <a:stretch>
            <a:fillRect/>
          </a:stretch>
        </p:blipFill>
        <p:spPr>
          <a:xfrm>
            <a:off x="838199" y="3881264"/>
            <a:ext cx="2785534" cy="1563310"/>
          </a:xfrm>
          <a:prstGeom prst="rect">
            <a:avLst/>
          </a:prstGeom>
        </p:spPr>
      </p:pic>
    </p:spTree>
    <p:extLst>
      <p:ext uri="{BB962C8B-B14F-4D97-AF65-F5344CB8AC3E}">
        <p14:creationId xmlns:p14="http://schemas.microsoft.com/office/powerpoint/2010/main" val="642525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62425-4B2D-D186-448F-4088125400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6A97C-47AF-669B-4843-ACB13499BB36}"/>
              </a:ext>
            </a:extLst>
          </p:cNvPr>
          <p:cNvSpPr>
            <a:spLocks noGrp="1"/>
          </p:cNvSpPr>
          <p:nvPr>
            <p:ph type="title"/>
          </p:nvPr>
        </p:nvSpPr>
        <p:spPr>
          <a:xfrm>
            <a:off x="838200" y="195792"/>
            <a:ext cx="9905998" cy="1905000"/>
          </a:xfrm>
        </p:spPr>
        <p:txBody>
          <a:bodyPr/>
          <a:lstStyle/>
          <a:p>
            <a:r>
              <a:rPr lang="en-US" b="1" dirty="0"/>
              <a:t>Strategy (Focus Channels)</a:t>
            </a:r>
          </a:p>
        </p:txBody>
      </p:sp>
      <p:graphicFrame>
        <p:nvGraphicFramePr>
          <p:cNvPr id="3" name="Table 2">
            <a:extLst>
              <a:ext uri="{FF2B5EF4-FFF2-40B4-BE49-F238E27FC236}">
                <a16:creationId xmlns:a16="http://schemas.microsoft.com/office/drawing/2014/main" id="{B68EB2FF-4472-1352-9A77-EE8600F71E4B}"/>
              </a:ext>
            </a:extLst>
          </p:cNvPr>
          <p:cNvGraphicFramePr>
            <a:graphicFrameLocks noGrp="1"/>
          </p:cNvGraphicFramePr>
          <p:nvPr>
            <p:extLst>
              <p:ext uri="{D42A27DB-BD31-4B8C-83A1-F6EECF244321}">
                <p14:modId xmlns:p14="http://schemas.microsoft.com/office/powerpoint/2010/main" val="653272271"/>
              </p:ext>
            </p:extLst>
          </p:nvPr>
        </p:nvGraphicFramePr>
        <p:xfrm>
          <a:off x="838200" y="1690688"/>
          <a:ext cx="10515600" cy="4802187"/>
        </p:xfrm>
        <a:graphic>
          <a:graphicData uri="http://schemas.openxmlformats.org/drawingml/2006/table">
            <a:tbl>
              <a:tblPr firstRow="1" bandRow="1">
                <a:tableStyleId>{5C22544A-7EE6-4342-B048-85BDC9FD1C3A}</a:tableStyleId>
              </a:tblPr>
              <a:tblGrid>
                <a:gridCol w="3341914">
                  <a:extLst>
                    <a:ext uri="{9D8B030D-6E8A-4147-A177-3AD203B41FA5}">
                      <a16:colId xmlns:a16="http://schemas.microsoft.com/office/drawing/2014/main" val="3768173612"/>
                    </a:ext>
                  </a:extLst>
                </a:gridCol>
                <a:gridCol w="7173686">
                  <a:extLst>
                    <a:ext uri="{9D8B030D-6E8A-4147-A177-3AD203B41FA5}">
                      <a16:colId xmlns:a16="http://schemas.microsoft.com/office/drawing/2014/main" val="2084880790"/>
                    </a:ext>
                  </a:extLst>
                </a:gridCol>
              </a:tblGrid>
              <a:tr h="80502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mj-lt"/>
                        </a:rPr>
                        <a:t>Social Channel Priority (where to focus)</a:t>
                      </a:r>
                    </a:p>
                  </a:txBody>
                  <a:tcPr anchor="ctr"/>
                </a:tc>
                <a:tc hMerge="1">
                  <a:txBody>
                    <a:bodyPr/>
                    <a:lstStyle/>
                    <a:p>
                      <a:pPr algn="ctr"/>
                      <a:endParaRPr lang="en-US" dirty="0">
                        <a:solidFill>
                          <a:schemeClr val="tx1"/>
                        </a:solidFill>
                        <a:latin typeface="+mj-lt"/>
                      </a:endParaRPr>
                    </a:p>
                  </a:txBody>
                  <a:tcPr anchor="ctr"/>
                </a:tc>
                <a:extLst>
                  <a:ext uri="{0D108BD9-81ED-4DB2-BD59-A6C34878D82A}">
                    <a16:rowId xmlns:a16="http://schemas.microsoft.com/office/drawing/2014/main" val="3042081365"/>
                  </a:ext>
                </a:extLst>
              </a:tr>
              <a:tr h="805024">
                <a:tc>
                  <a:txBody>
                    <a:bodyPr/>
                    <a:lstStyle/>
                    <a:p>
                      <a:pPr algn="ctr"/>
                      <a:r>
                        <a:rPr lang="en-US" b="1" dirty="0">
                          <a:solidFill>
                            <a:schemeClr val="tx1"/>
                          </a:solidFill>
                          <a:latin typeface="+mj-lt"/>
                        </a:rPr>
                        <a:t>Social Channel</a:t>
                      </a:r>
                    </a:p>
                  </a:txBody>
                  <a:tcPr anchor="ctr"/>
                </a:tc>
                <a:tc>
                  <a:txBody>
                    <a:bodyPr/>
                    <a:lstStyle/>
                    <a:p>
                      <a:pPr algn="ctr"/>
                      <a:r>
                        <a:rPr lang="en-US" b="1" dirty="0">
                          <a:solidFill>
                            <a:schemeClr val="tx1"/>
                          </a:solidFill>
                          <a:latin typeface="+mj-lt"/>
                        </a:rPr>
                        <a:t>Why did you choose? (rationale needs to link to previous steps)</a:t>
                      </a:r>
                    </a:p>
                  </a:txBody>
                  <a:tcPr anchor="ctr"/>
                </a:tc>
                <a:extLst>
                  <a:ext uri="{0D108BD9-81ED-4DB2-BD59-A6C34878D82A}">
                    <a16:rowId xmlns:a16="http://schemas.microsoft.com/office/drawing/2014/main" val="93775410"/>
                  </a:ext>
                </a:extLst>
              </a:tr>
              <a:tr h="3192139">
                <a:tc>
                  <a:txBody>
                    <a:bodyPr/>
                    <a:lstStyle/>
                    <a:p>
                      <a:pPr algn="ctr"/>
                      <a:endParaRPr lang="en-US" dirty="0"/>
                    </a:p>
                  </a:txBody>
                  <a:tcPr anchor="ctr"/>
                </a:tc>
                <a:tc>
                  <a:txBody>
                    <a:bodyPr/>
                    <a:lstStyle/>
                    <a:p>
                      <a:pPr algn="ctr"/>
                      <a:r>
                        <a:rPr lang="en-US" dirty="0"/>
                        <a:t>TikTok has high view counts with Fleet Feet’s accounts, however with 128 followers on the platform, it may be hard to gain traction. However, our local competitors have no TikTok presence. Some of the account’s videos have nearly 15,000 views, so there is an audience for Fleet Feet on TikTok. 40% of people aged 30-49 use TikTok, and without competition on the app, we have a potentially large group of potential engagements. However, we have loyal followers on our account already, so building a community on TikTok is an issue of scaling.</a:t>
                      </a:r>
                    </a:p>
                  </a:txBody>
                  <a:tcPr anchor="ctr"/>
                </a:tc>
                <a:extLst>
                  <a:ext uri="{0D108BD9-81ED-4DB2-BD59-A6C34878D82A}">
                    <a16:rowId xmlns:a16="http://schemas.microsoft.com/office/drawing/2014/main" val="3425500791"/>
                  </a:ext>
                </a:extLst>
              </a:tr>
            </a:tbl>
          </a:graphicData>
        </a:graphic>
      </p:graphicFrame>
      <p:pic>
        <p:nvPicPr>
          <p:cNvPr id="4" name="Picture 3">
            <a:extLst>
              <a:ext uri="{FF2B5EF4-FFF2-40B4-BE49-F238E27FC236}">
                <a16:creationId xmlns:a16="http://schemas.microsoft.com/office/drawing/2014/main" id="{9AFB1F7B-7675-2388-3AB9-AC61BF4566C1}"/>
              </a:ext>
            </a:extLst>
          </p:cNvPr>
          <p:cNvPicPr>
            <a:picLocks noChangeAspect="1"/>
          </p:cNvPicPr>
          <p:nvPr/>
        </p:nvPicPr>
        <p:blipFill>
          <a:blip r:embed="rId3"/>
          <a:stretch>
            <a:fillRect/>
          </a:stretch>
        </p:blipFill>
        <p:spPr>
          <a:xfrm>
            <a:off x="1526116" y="3595688"/>
            <a:ext cx="2095500" cy="2095500"/>
          </a:xfrm>
          <a:prstGeom prst="rect">
            <a:avLst/>
          </a:prstGeom>
        </p:spPr>
      </p:pic>
    </p:spTree>
    <p:extLst>
      <p:ext uri="{BB962C8B-B14F-4D97-AF65-F5344CB8AC3E}">
        <p14:creationId xmlns:p14="http://schemas.microsoft.com/office/powerpoint/2010/main" val="158926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FE80-7C5A-994E-2163-EC0896054A9F}"/>
              </a:ext>
            </a:extLst>
          </p:cNvPr>
          <p:cNvSpPr>
            <a:spLocks noGrp="1"/>
          </p:cNvSpPr>
          <p:nvPr>
            <p:ph type="title"/>
          </p:nvPr>
        </p:nvSpPr>
        <p:spPr>
          <a:xfrm>
            <a:off x="1141413" y="-321733"/>
            <a:ext cx="9905998" cy="1905000"/>
          </a:xfrm>
        </p:spPr>
        <p:txBody>
          <a:bodyPr/>
          <a:lstStyle/>
          <a:p>
            <a:r>
              <a:rPr lang="en-US" dirty="0"/>
              <a:t>Content Pillars</a:t>
            </a:r>
          </a:p>
        </p:txBody>
      </p:sp>
      <p:sp>
        <p:nvSpPr>
          <p:cNvPr id="4" name="TextBox 3">
            <a:extLst>
              <a:ext uri="{FF2B5EF4-FFF2-40B4-BE49-F238E27FC236}">
                <a16:creationId xmlns:a16="http://schemas.microsoft.com/office/drawing/2014/main" id="{AD8BE288-D31D-2E2A-CFC9-773B81B264E6}"/>
              </a:ext>
            </a:extLst>
          </p:cNvPr>
          <p:cNvSpPr txBox="1"/>
          <p:nvPr/>
        </p:nvSpPr>
        <p:spPr>
          <a:xfrm>
            <a:off x="287866" y="1222402"/>
            <a:ext cx="11751733" cy="646331"/>
          </a:xfrm>
          <a:prstGeom prst="rect">
            <a:avLst/>
          </a:prstGeom>
          <a:noFill/>
          <a:ln>
            <a:solidFill>
              <a:schemeClr val="tx1"/>
            </a:solidFill>
          </a:ln>
        </p:spPr>
        <p:txBody>
          <a:bodyPr wrap="square" rtlCol="0">
            <a:spAutoFit/>
          </a:bodyPr>
          <a:lstStyle/>
          <a:p>
            <a:r>
              <a:rPr lang="en-US" b="1" dirty="0"/>
              <a:t>Mission/Point of Difference: </a:t>
            </a:r>
            <a:r>
              <a:rPr lang="en-US" dirty="0"/>
              <a:t>Creating community around it’s technologically advanced and passionately local owned businesses.</a:t>
            </a:r>
            <a:endParaRPr lang="en-US" b="1" dirty="0"/>
          </a:p>
        </p:txBody>
      </p:sp>
      <p:sp>
        <p:nvSpPr>
          <p:cNvPr id="5" name="TextBox 4">
            <a:extLst>
              <a:ext uri="{FF2B5EF4-FFF2-40B4-BE49-F238E27FC236}">
                <a16:creationId xmlns:a16="http://schemas.microsoft.com/office/drawing/2014/main" id="{9CFAC050-5877-AB40-EAA5-59C5192D594F}"/>
              </a:ext>
            </a:extLst>
          </p:cNvPr>
          <p:cNvSpPr txBox="1"/>
          <p:nvPr/>
        </p:nvSpPr>
        <p:spPr>
          <a:xfrm>
            <a:off x="287866" y="1911530"/>
            <a:ext cx="2252134" cy="3693319"/>
          </a:xfrm>
          <a:prstGeom prst="rect">
            <a:avLst/>
          </a:prstGeom>
          <a:noFill/>
          <a:ln>
            <a:solidFill>
              <a:schemeClr val="tx1"/>
            </a:solidFill>
          </a:ln>
        </p:spPr>
        <p:txBody>
          <a:bodyPr wrap="square" rtlCol="0">
            <a:spAutoFit/>
          </a:bodyPr>
          <a:lstStyle/>
          <a:p>
            <a:r>
              <a:rPr lang="en-US" b="1" dirty="0"/>
              <a:t>Push:</a:t>
            </a:r>
            <a:r>
              <a:rPr lang="en-US" dirty="0"/>
              <a:t> 3-D Foot Scanning technology that scans your feet to find the perfect shoe for whatever athletic situation you need. Then the perfect shoe is picked from a stock of the best running shoes on the market.</a:t>
            </a:r>
            <a:endParaRPr lang="en-US" b="1" dirty="0"/>
          </a:p>
        </p:txBody>
      </p:sp>
      <p:sp>
        <p:nvSpPr>
          <p:cNvPr id="6" name="TextBox 5">
            <a:extLst>
              <a:ext uri="{FF2B5EF4-FFF2-40B4-BE49-F238E27FC236}">
                <a16:creationId xmlns:a16="http://schemas.microsoft.com/office/drawing/2014/main" id="{9338D30A-D92B-E9F4-26CD-64AE3F02BD95}"/>
              </a:ext>
            </a:extLst>
          </p:cNvPr>
          <p:cNvSpPr txBox="1"/>
          <p:nvPr/>
        </p:nvSpPr>
        <p:spPr>
          <a:xfrm>
            <a:off x="4841345" y="1911530"/>
            <a:ext cx="2506133" cy="4524315"/>
          </a:xfrm>
          <a:prstGeom prst="rect">
            <a:avLst/>
          </a:prstGeom>
          <a:noFill/>
          <a:ln>
            <a:solidFill>
              <a:schemeClr val="tx1"/>
            </a:solidFill>
          </a:ln>
        </p:spPr>
        <p:txBody>
          <a:bodyPr wrap="square" rtlCol="0">
            <a:spAutoFit/>
          </a:bodyPr>
          <a:lstStyle/>
          <a:p>
            <a:r>
              <a:rPr lang="en-US" b="1" dirty="0"/>
              <a:t>Pull: </a:t>
            </a:r>
            <a:r>
              <a:rPr lang="en-US" dirty="0"/>
              <a:t>The customer journey that Fleet Feet gives is one that many runners and athletes are searching for. The amount of care and precision taken for each person to find the perfect product is something that sets Fleet Feet apart from others, giving them a more personable atmosphere.</a:t>
            </a:r>
            <a:endParaRPr lang="en-US" b="1" dirty="0"/>
          </a:p>
        </p:txBody>
      </p:sp>
      <p:sp>
        <p:nvSpPr>
          <p:cNvPr id="7" name="TextBox 6">
            <a:extLst>
              <a:ext uri="{FF2B5EF4-FFF2-40B4-BE49-F238E27FC236}">
                <a16:creationId xmlns:a16="http://schemas.microsoft.com/office/drawing/2014/main" id="{C0E9972D-DF5F-4A6F-E248-0EA2AB800CA0}"/>
              </a:ext>
            </a:extLst>
          </p:cNvPr>
          <p:cNvSpPr txBox="1"/>
          <p:nvPr/>
        </p:nvSpPr>
        <p:spPr>
          <a:xfrm>
            <a:off x="9482667" y="1911530"/>
            <a:ext cx="2556932" cy="4801314"/>
          </a:xfrm>
          <a:prstGeom prst="rect">
            <a:avLst/>
          </a:prstGeom>
          <a:noFill/>
          <a:ln>
            <a:solidFill>
              <a:schemeClr val="tx1"/>
            </a:solidFill>
          </a:ln>
        </p:spPr>
        <p:txBody>
          <a:bodyPr wrap="square" rtlCol="0">
            <a:spAutoFit/>
          </a:bodyPr>
          <a:lstStyle/>
          <a:p>
            <a:r>
              <a:rPr lang="en-US" b="1" dirty="0"/>
              <a:t>Pull: </a:t>
            </a:r>
            <a:r>
              <a:rPr lang="en-US" dirty="0"/>
              <a:t>The community that Fleet Feet strives for consistently is far more than larger online stores will ever do. As a local company, it allows them to grow closer to their consumers and truly hear what they want and need from their running store and connect with others who have the same interests on the same level that they do.</a:t>
            </a:r>
            <a:endParaRPr lang="en-US" b="1" dirty="0"/>
          </a:p>
        </p:txBody>
      </p:sp>
    </p:spTree>
    <p:extLst>
      <p:ext uri="{BB962C8B-B14F-4D97-AF65-F5344CB8AC3E}">
        <p14:creationId xmlns:p14="http://schemas.microsoft.com/office/powerpoint/2010/main" val="3344621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4510A-061E-2B33-E60B-86CB2721435E}"/>
              </a:ext>
            </a:extLst>
          </p:cNvPr>
          <p:cNvSpPr>
            <a:spLocks noGrp="1"/>
          </p:cNvSpPr>
          <p:nvPr>
            <p:ph type="title"/>
          </p:nvPr>
        </p:nvSpPr>
        <p:spPr/>
        <p:txBody>
          <a:bodyPr/>
          <a:lstStyle/>
          <a:p>
            <a:r>
              <a:rPr lang="en-US" b="1" dirty="0"/>
              <a:t>Campaign Idea: Show us Your Fleet Feet</a:t>
            </a:r>
          </a:p>
        </p:txBody>
      </p:sp>
      <p:sp>
        <p:nvSpPr>
          <p:cNvPr id="3" name="Content Placeholder 2">
            <a:extLst>
              <a:ext uri="{FF2B5EF4-FFF2-40B4-BE49-F238E27FC236}">
                <a16:creationId xmlns:a16="http://schemas.microsoft.com/office/drawing/2014/main" id="{A91090D7-0305-13DE-DF76-05C3A5461468}"/>
              </a:ext>
            </a:extLst>
          </p:cNvPr>
          <p:cNvSpPr>
            <a:spLocks noGrp="1"/>
          </p:cNvSpPr>
          <p:nvPr>
            <p:ph idx="1"/>
          </p:nvPr>
        </p:nvSpPr>
        <p:spPr/>
        <p:txBody>
          <a:bodyPr>
            <a:normAutofit fontScale="92500" lnSpcReduction="20000"/>
          </a:bodyPr>
          <a:lstStyle/>
          <a:p>
            <a:pPr marL="0" indent="0">
              <a:buNone/>
            </a:pPr>
            <a:r>
              <a:rPr lang="en-US" dirty="0"/>
              <a:t>The Show us your Fleet Feet campaign is designed for the followers of the fleet feet social medias to show off their running shoes and customize them, bringing both individuality and community to the Fleet Feet channels. Running on Instagram, </a:t>
            </a:r>
            <a:r>
              <a:rPr lang="en-US" dirty="0" err="1"/>
              <a:t>Tiktok</a:t>
            </a:r>
            <a:r>
              <a:rPr lang="en-US" dirty="0"/>
              <a:t>, and X, this campaign will use the #</a:t>
            </a:r>
            <a:r>
              <a:rPr lang="en-US" dirty="0" err="1"/>
              <a:t>showthefleetfeet</a:t>
            </a:r>
            <a:r>
              <a:rPr lang="en-US" dirty="0"/>
              <a:t>, and will have the viewers send in videos or photos of customized and individual running shoes that they create, with the most creative winning a free pair of shoes from Fleet Feet, with other swag being given out to the number 2 and 3 placing creations. The winner will be decided by the community voting through liking and commenting on their favorite pair. This campaign hinges on user created content, but influencers will also be used as well as paid media advertising the challenge. This campaigns main goal is to drive engagement on Fleet Feet’s social media channels, so to enter formally, they must send their entry directly to the Fleet Feet account of their choice.</a:t>
            </a:r>
          </a:p>
        </p:txBody>
      </p:sp>
    </p:spTree>
    <p:extLst>
      <p:ext uri="{BB962C8B-B14F-4D97-AF65-F5344CB8AC3E}">
        <p14:creationId xmlns:p14="http://schemas.microsoft.com/office/powerpoint/2010/main" val="1412207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5BA4C-4CAF-2949-3B64-C3DA92F2EFB8}"/>
              </a:ext>
            </a:extLst>
          </p:cNvPr>
          <p:cNvSpPr>
            <a:spLocks noGrp="1"/>
          </p:cNvSpPr>
          <p:nvPr>
            <p:ph type="title"/>
          </p:nvPr>
        </p:nvSpPr>
        <p:spPr/>
        <p:txBody>
          <a:bodyPr/>
          <a:lstStyle/>
          <a:p>
            <a:r>
              <a:rPr lang="en-US" dirty="0"/>
              <a:t>Paid, Owned, Earned</a:t>
            </a:r>
          </a:p>
        </p:txBody>
      </p:sp>
      <p:sp>
        <p:nvSpPr>
          <p:cNvPr id="3" name="Content Placeholder 2">
            <a:extLst>
              <a:ext uri="{FF2B5EF4-FFF2-40B4-BE49-F238E27FC236}">
                <a16:creationId xmlns:a16="http://schemas.microsoft.com/office/drawing/2014/main" id="{B4A3E95A-287B-144C-642C-3C6FEBFB30D0}"/>
              </a:ext>
            </a:extLst>
          </p:cNvPr>
          <p:cNvSpPr>
            <a:spLocks noGrp="1"/>
          </p:cNvSpPr>
          <p:nvPr>
            <p:ph idx="1"/>
          </p:nvPr>
        </p:nvSpPr>
        <p:spPr/>
        <p:txBody>
          <a:bodyPr>
            <a:normAutofit fontScale="77500" lnSpcReduction="20000"/>
          </a:bodyPr>
          <a:lstStyle/>
          <a:p>
            <a:r>
              <a:rPr lang="en-US" b="1" dirty="0"/>
              <a:t>Paid: </a:t>
            </a:r>
            <a:r>
              <a:rPr lang="en-US" dirty="0"/>
              <a:t>The Paid media will be used to generate interest in the “show us your fleet feet” contest on TikTok and </a:t>
            </a:r>
            <a:r>
              <a:rPr lang="en-US" dirty="0" err="1"/>
              <a:t>instagram</a:t>
            </a:r>
            <a:r>
              <a:rPr lang="en-US" dirty="0"/>
              <a:t>, advertising the prize, especially highlighting the personalized care used to determine which shoe is best for each individual, and directing consumers to the social media post explaining the rules of the competition. </a:t>
            </a:r>
          </a:p>
          <a:p>
            <a:r>
              <a:rPr lang="en-US" b="1" dirty="0"/>
              <a:t>Owned</a:t>
            </a:r>
            <a:r>
              <a:rPr lang="en-US" dirty="0"/>
              <a:t>: The Owned media will be promoting the competition to people already following Fleet Feet’s social media channels. Also, all entries will be voted on off Fleet Feet’s channels, allowing for an increase in engagement. However, this does not come at a cost of Earned Media.</a:t>
            </a:r>
          </a:p>
          <a:p>
            <a:r>
              <a:rPr lang="en-US" b="1" dirty="0"/>
              <a:t>Earned: </a:t>
            </a:r>
            <a:r>
              <a:rPr lang="en-US" dirty="0"/>
              <a:t>The earned media will be focused on the user creations made as entry into the competition. If the contestant posts their creation on their own account with the #</a:t>
            </a:r>
            <a:r>
              <a:rPr lang="en-US" dirty="0" err="1"/>
              <a:t>showthefleetfeet</a:t>
            </a:r>
            <a:r>
              <a:rPr lang="en-US" dirty="0"/>
              <a:t> tag, the likes and comments of that post will be counted towards their total votes, although they still have to send their entry to the Fleet Feet channels. This provides the contestant with incentive to create earned media, giving us engagement growth while giving them a larger chance to win the grand prize.</a:t>
            </a:r>
          </a:p>
        </p:txBody>
      </p:sp>
    </p:spTree>
    <p:extLst>
      <p:ext uri="{BB962C8B-B14F-4D97-AF65-F5344CB8AC3E}">
        <p14:creationId xmlns:p14="http://schemas.microsoft.com/office/powerpoint/2010/main" val="2025710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17BA-8877-F340-7695-4806E5EC5895}"/>
              </a:ext>
            </a:extLst>
          </p:cNvPr>
          <p:cNvSpPr>
            <a:spLocks noGrp="1"/>
          </p:cNvSpPr>
          <p:nvPr>
            <p:ph type="title"/>
          </p:nvPr>
        </p:nvSpPr>
        <p:spPr/>
        <p:txBody>
          <a:bodyPr/>
          <a:lstStyle/>
          <a:p>
            <a:r>
              <a:rPr lang="en-US" dirty="0"/>
              <a:t>Influencer #1: Stan Murphy</a:t>
            </a:r>
          </a:p>
        </p:txBody>
      </p:sp>
      <p:sp>
        <p:nvSpPr>
          <p:cNvPr id="3" name="Content Placeholder 2">
            <a:extLst>
              <a:ext uri="{FF2B5EF4-FFF2-40B4-BE49-F238E27FC236}">
                <a16:creationId xmlns:a16="http://schemas.microsoft.com/office/drawing/2014/main" id="{2CFF5326-544A-1F1C-0393-DCFD04CDF165}"/>
              </a:ext>
            </a:extLst>
          </p:cNvPr>
          <p:cNvSpPr>
            <a:spLocks noGrp="1"/>
          </p:cNvSpPr>
          <p:nvPr>
            <p:ph idx="1"/>
          </p:nvPr>
        </p:nvSpPr>
        <p:spPr/>
        <p:txBody>
          <a:bodyPr/>
          <a:lstStyle/>
          <a:p>
            <a:pPr marL="0" indent="0">
              <a:buNone/>
            </a:pPr>
            <a:r>
              <a:rPr lang="en-US" dirty="0"/>
              <a:t>Stan Murphy is the first influencer we want to get in on the Show Us Your Fleet Feet Campaign. With a focus on family and nutritional content on Instagram, and with just over 130,000 followers, he is the perfect mid-size influencer for Fleet Feet. His CPM is under the Benchmark, and he gets around 8.65% engagement percentage. His cost is also very good for a mid-sized influencer, at just over $2,000 for a total deal. Stan is easy to work with and produces high end content. We are choosing him due to his ability to curate a community, shown by his high engagement rate, his competitive pricing, and his passion for creating high end content for his community to enjoy.</a:t>
            </a:r>
          </a:p>
        </p:txBody>
      </p:sp>
    </p:spTree>
    <p:extLst>
      <p:ext uri="{BB962C8B-B14F-4D97-AF65-F5344CB8AC3E}">
        <p14:creationId xmlns:p14="http://schemas.microsoft.com/office/powerpoint/2010/main" val="3911897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36458-650A-BC5A-EC00-52DDA14412C4}"/>
              </a:ext>
            </a:extLst>
          </p:cNvPr>
          <p:cNvSpPr>
            <a:spLocks noGrp="1"/>
          </p:cNvSpPr>
          <p:nvPr>
            <p:ph type="title"/>
          </p:nvPr>
        </p:nvSpPr>
        <p:spPr/>
        <p:txBody>
          <a:bodyPr/>
          <a:lstStyle/>
          <a:p>
            <a:r>
              <a:rPr lang="en-US" dirty="0"/>
              <a:t>Influencer #2: Simon Peter</a:t>
            </a:r>
          </a:p>
        </p:txBody>
      </p:sp>
      <p:sp>
        <p:nvSpPr>
          <p:cNvPr id="3" name="Content Placeholder 2">
            <a:extLst>
              <a:ext uri="{FF2B5EF4-FFF2-40B4-BE49-F238E27FC236}">
                <a16:creationId xmlns:a16="http://schemas.microsoft.com/office/drawing/2014/main" id="{B8154F32-F4E4-4191-4040-470309EF3C6A}"/>
              </a:ext>
            </a:extLst>
          </p:cNvPr>
          <p:cNvSpPr>
            <a:spLocks noGrp="1"/>
          </p:cNvSpPr>
          <p:nvPr>
            <p:ph idx="1"/>
          </p:nvPr>
        </p:nvSpPr>
        <p:spPr/>
        <p:txBody>
          <a:bodyPr/>
          <a:lstStyle/>
          <a:p>
            <a:pPr marL="0" indent="0">
              <a:buNone/>
            </a:pPr>
            <a:r>
              <a:rPr lang="en-US" dirty="0"/>
              <a:t>The Second influencer for the Fleet Feet campaign will be Simon Peter. He also has great ability to create and maintain a community, with an engagement rate of 14.61%, which is great considering his following of over 200,000 running afficionados. His CPM is a bit higher than benchmark, at 7.67. However, he also creates high quality content and is very easy to work with. Therefore, we are recommending Simon Peter because of his high engagement rate with our target audience, and his high content quality showing his passion as a runner and as a creator.</a:t>
            </a:r>
          </a:p>
        </p:txBody>
      </p:sp>
    </p:spTree>
    <p:extLst>
      <p:ext uri="{BB962C8B-B14F-4D97-AF65-F5344CB8AC3E}">
        <p14:creationId xmlns:p14="http://schemas.microsoft.com/office/powerpoint/2010/main" val="185251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41239-B715-C6C7-897A-C6605C32EED1}"/>
              </a:ext>
            </a:extLst>
          </p:cNvPr>
          <p:cNvSpPr>
            <a:spLocks noGrp="1"/>
          </p:cNvSpPr>
          <p:nvPr>
            <p:ph type="title"/>
          </p:nvPr>
        </p:nvSpPr>
        <p:spPr/>
        <p:txBody>
          <a:bodyPr/>
          <a:lstStyle/>
          <a:p>
            <a:r>
              <a:rPr lang="en-US" dirty="0"/>
              <a:t> Influencer Budget</a:t>
            </a:r>
          </a:p>
        </p:txBody>
      </p:sp>
      <p:graphicFrame>
        <p:nvGraphicFramePr>
          <p:cNvPr id="4" name="Content Placeholder 3">
            <a:extLst>
              <a:ext uri="{FF2B5EF4-FFF2-40B4-BE49-F238E27FC236}">
                <a16:creationId xmlns:a16="http://schemas.microsoft.com/office/drawing/2014/main" id="{D40BB13C-84D3-EEC0-7876-C2D24DE0C6C7}"/>
              </a:ext>
            </a:extLst>
          </p:cNvPr>
          <p:cNvGraphicFramePr>
            <a:graphicFrameLocks noGrp="1"/>
          </p:cNvGraphicFramePr>
          <p:nvPr>
            <p:ph idx="1"/>
            <p:extLst>
              <p:ext uri="{D42A27DB-BD31-4B8C-83A1-F6EECF244321}">
                <p14:modId xmlns:p14="http://schemas.microsoft.com/office/powerpoint/2010/main" val="3363681160"/>
              </p:ext>
            </p:extLst>
          </p:nvPr>
        </p:nvGraphicFramePr>
        <p:xfrm>
          <a:off x="1141411" y="2180166"/>
          <a:ext cx="9906000" cy="2513331"/>
        </p:xfrm>
        <a:graphic>
          <a:graphicData uri="http://schemas.openxmlformats.org/drawingml/2006/table">
            <a:tbl>
              <a:tblPr firstRow="1" bandRow="1">
                <a:tableStyleId>{5C22544A-7EE6-4342-B048-85BDC9FD1C3A}</a:tableStyleId>
              </a:tblPr>
              <a:tblGrid>
                <a:gridCol w="2476500">
                  <a:extLst>
                    <a:ext uri="{9D8B030D-6E8A-4147-A177-3AD203B41FA5}">
                      <a16:colId xmlns:a16="http://schemas.microsoft.com/office/drawing/2014/main" val="1844914030"/>
                    </a:ext>
                  </a:extLst>
                </a:gridCol>
                <a:gridCol w="2476500">
                  <a:extLst>
                    <a:ext uri="{9D8B030D-6E8A-4147-A177-3AD203B41FA5}">
                      <a16:colId xmlns:a16="http://schemas.microsoft.com/office/drawing/2014/main" val="159593349"/>
                    </a:ext>
                  </a:extLst>
                </a:gridCol>
                <a:gridCol w="2476500">
                  <a:extLst>
                    <a:ext uri="{9D8B030D-6E8A-4147-A177-3AD203B41FA5}">
                      <a16:colId xmlns:a16="http://schemas.microsoft.com/office/drawing/2014/main" val="3128408571"/>
                    </a:ext>
                  </a:extLst>
                </a:gridCol>
                <a:gridCol w="2476500">
                  <a:extLst>
                    <a:ext uri="{9D8B030D-6E8A-4147-A177-3AD203B41FA5}">
                      <a16:colId xmlns:a16="http://schemas.microsoft.com/office/drawing/2014/main" val="671717757"/>
                    </a:ext>
                  </a:extLst>
                </a:gridCol>
              </a:tblGrid>
              <a:tr h="624417">
                <a:tc>
                  <a:txBody>
                    <a:bodyPr/>
                    <a:lstStyle/>
                    <a:p>
                      <a:r>
                        <a:rPr lang="en-US" dirty="0"/>
                        <a:t>Influencers</a:t>
                      </a:r>
                    </a:p>
                  </a:txBody>
                  <a:tcPr/>
                </a:tc>
                <a:tc>
                  <a:txBody>
                    <a:bodyPr/>
                    <a:lstStyle/>
                    <a:p>
                      <a:r>
                        <a:rPr lang="en-US" dirty="0"/>
                        <a:t>Cost Per Post</a:t>
                      </a:r>
                    </a:p>
                  </a:txBody>
                  <a:tcPr/>
                </a:tc>
                <a:tc>
                  <a:txBody>
                    <a:bodyPr/>
                    <a:lstStyle/>
                    <a:p>
                      <a:r>
                        <a:rPr lang="en-US" dirty="0"/>
                        <a:t>Upcharge Cost</a:t>
                      </a:r>
                    </a:p>
                  </a:txBody>
                  <a:tcPr/>
                </a:tc>
                <a:tc>
                  <a:txBody>
                    <a:bodyPr/>
                    <a:lstStyle/>
                    <a:p>
                      <a:r>
                        <a:rPr lang="en-US" dirty="0"/>
                        <a:t>Total</a:t>
                      </a:r>
                    </a:p>
                  </a:txBody>
                  <a:tcPr/>
                </a:tc>
                <a:extLst>
                  <a:ext uri="{0D108BD9-81ED-4DB2-BD59-A6C34878D82A}">
                    <a16:rowId xmlns:a16="http://schemas.microsoft.com/office/drawing/2014/main" val="2792411437"/>
                  </a:ext>
                </a:extLst>
              </a:tr>
              <a:tr h="624417">
                <a:tc>
                  <a:txBody>
                    <a:bodyPr/>
                    <a:lstStyle/>
                    <a:p>
                      <a:r>
                        <a:rPr lang="en-US" dirty="0"/>
                        <a:t>Stan Murphy</a:t>
                      </a:r>
                    </a:p>
                  </a:txBody>
                  <a:tcPr/>
                </a:tc>
                <a:tc>
                  <a:txBody>
                    <a:bodyPr/>
                    <a:lstStyle/>
                    <a:p>
                      <a:r>
                        <a:rPr lang="en-US" dirty="0"/>
                        <a:t>2 posts at $2,200 each</a:t>
                      </a:r>
                    </a:p>
                  </a:txBody>
                  <a:tcPr/>
                </a:tc>
                <a:tc>
                  <a:txBody>
                    <a:bodyPr/>
                    <a:lstStyle/>
                    <a:p>
                      <a:r>
                        <a:rPr lang="en-US" dirty="0"/>
                        <a:t>$1,100</a:t>
                      </a:r>
                    </a:p>
                  </a:txBody>
                  <a:tcPr/>
                </a:tc>
                <a:tc>
                  <a:txBody>
                    <a:bodyPr/>
                    <a:lstStyle/>
                    <a:p>
                      <a:r>
                        <a:rPr lang="en-US" dirty="0"/>
                        <a:t>$5,500</a:t>
                      </a:r>
                    </a:p>
                  </a:txBody>
                  <a:tcPr/>
                </a:tc>
                <a:extLst>
                  <a:ext uri="{0D108BD9-81ED-4DB2-BD59-A6C34878D82A}">
                    <a16:rowId xmlns:a16="http://schemas.microsoft.com/office/drawing/2014/main" val="534807055"/>
                  </a:ext>
                </a:extLst>
              </a:tr>
              <a:tr h="624417">
                <a:tc>
                  <a:txBody>
                    <a:bodyPr/>
                    <a:lstStyle/>
                    <a:p>
                      <a:r>
                        <a:rPr lang="en-US" dirty="0"/>
                        <a:t>Simon Peter</a:t>
                      </a:r>
                    </a:p>
                  </a:txBody>
                  <a:tcPr/>
                </a:tc>
                <a:tc>
                  <a:txBody>
                    <a:bodyPr/>
                    <a:lstStyle/>
                    <a:p>
                      <a:r>
                        <a:rPr lang="en-US" dirty="0"/>
                        <a:t>1 reel at $2,500</a:t>
                      </a:r>
                    </a:p>
                  </a:txBody>
                  <a:tcPr/>
                </a:tc>
                <a:tc>
                  <a:txBody>
                    <a:bodyPr/>
                    <a:lstStyle/>
                    <a:p>
                      <a:r>
                        <a:rPr lang="en-US" dirty="0"/>
                        <a:t>$750</a:t>
                      </a:r>
                    </a:p>
                  </a:txBody>
                  <a:tcPr/>
                </a:tc>
                <a:tc>
                  <a:txBody>
                    <a:bodyPr/>
                    <a:lstStyle/>
                    <a:p>
                      <a:r>
                        <a:rPr lang="en-US" dirty="0"/>
                        <a:t>$3,250</a:t>
                      </a:r>
                    </a:p>
                  </a:txBody>
                  <a:tcPr/>
                </a:tc>
                <a:extLst>
                  <a:ext uri="{0D108BD9-81ED-4DB2-BD59-A6C34878D82A}">
                    <a16:rowId xmlns:a16="http://schemas.microsoft.com/office/drawing/2014/main" val="1458379453"/>
                  </a:ext>
                </a:extLst>
              </a:tr>
              <a:tr h="624417">
                <a:tc>
                  <a:txBody>
                    <a:bodyPr/>
                    <a:lstStyle/>
                    <a:p>
                      <a:r>
                        <a:rPr lang="en-US" dirty="0"/>
                        <a:t>Total</a:t>
                      </a:r>
                    </a:p>
                  </a:txBody>
                  <a:tcPr/>
                </a:tc>
                <a:tc>
                  <a:txBody>
                    <a:bodyPr/>
                    <a:lstStyle/>
                    <a:p>
                      <a:r>
                        <a:rPr lang="en-US" dirty="0"/>
                        <a:t>$6,900</a:t>
                      </a:r>
                    </a:p>
                  </a:txBody>
                  <a:tcPr/>
                </a:tc>
                <a:tc>
                  <a:txBody>
                    <a:bodyPr/>
                    <a:lstStyle/>
                    <a:p>
                      <a:r>
                        <a:rPr lang="en-US" dirty="0"/>
                        <a:t>$1,850</a:t>
                      </a:r>
                    </a:p>
                  </a:txBody>
                  <a:tcPr/>
                </a:tc>
                <a:tc>
                  <a:txBody>
                    <a:bodyPr/>
                    <a:lstStyle/>
                    <a:p>
                      <a:r>
                        <a:rPr lang="en-US" dirty="0"/>
                        <a:t>$8,750</a:t>
                      </a:r>
                    </a:p>
                  </a:txBody>
                  <a:tcPr/>
                </a:tc>
                <a:extLst>
                  <a:ext uri="{0D108BD9-81ED-4DB2-BD59-A6C34878D82A}">
                    <a16:rowId xmlns:a16="http://schemas.microsoft.com/office/drawing/2014/main" val="3386921314"/>
                  </a:ext>
                </a:extLst>
              </a:tr>
            </a:tbl>
          </a:graphicData>
        </a:graphic>
      </p:graphicFrame>
    </p:spTree>
    <p:extLst>
      <p:ext uri="{BB962C8B-B14F-4D97-AF65-F5344CB8AC3E}">
        <p14:creationId xmlns:p14="http://schemas.microsoft.com/office/powerpoint/2010/main" val="3019857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DF77C-42B9-35FF-9D00-B1BDF27D5DF5}"/>
              </a:ext>
            </a:extLst>
          </p:cNvPr>
          <p:cNvSpPr>
            <a:spLocks noGrp="1"/>
          </p:cNvSpPr>
          <p:nvPr>
            <p:ph type="title"/>
          </p:nvPr>
        </p:nvSpPr>
        <p:spPr/>
        <p:txBody>
          <a:bodyPr/>
          <a:lstStyle/>
          <a:p>
            <a:r>
              <a:rPr lang="en-US" dirty="0"/>
              <a:t>Social Media Budget</a:t>
            </a:r>
          </a:p>
        </p:txBody>
      </p:sp>
      <p:graphicFrame>
        <p:nvGraphicFramePr>
          <p:cNvPr id="4" name="Content Placeholder 3">
            <a:extLst>
              <a:ext uri="{FF2B5EF4-FFF2-40B4-BE49-F238E27FC236}">
                <a16:creationId xmlns:a16="http://schemas.microsoft.com/office/drawing/2014/main" id="{4CE747F7-EEC7-1E24-0036-851CDBF05053}"/>
              </a:ext>
            </a:extLst>
          </p:cNvPr>
          <p:cNvGraphicFramePr>
            <a:graphicFrameLocks noGrp="1"/>
          </p:cNvGraphicFramePr>
          <p:nvPr>
            <p:ph idx="1"/>
            <p:extLst>
              <p:ext uri="{D42A27DB-BD31-4B8C-83A1-F6EECF244321}">
                <p14:modId xmlns:p14="http://schemas.microsoft.com/office/powerpoint/2010/main" val="1205727072"/>
              </p:ext>
            </p:extLst>
          </p:nvPr>
        </p:nvGraphicFramePr>
        <p:xfrm>
          <a:off x="1632479" y="2316479"/>
          <a:ext cx="7429500" cy="3180080"/>
        </p:xfrm>
        <a:graphic>
          <a:graphicData uri="http://schemas.openxmlformats.org/drawingml/2006/table">
            <a:tbl>
              <a:tblPr firstRow="1" bandRow="1">
                <a:tableStyleId>{5C22544A-7EE6-4342-B048-85BDC9FD1C3A}</a:tableStyleId>
              </a:tblPr>
              <a:tblGrid>
                <a:gridCol w="2476500">
                  <a:extLst>
                    <a:ext uri="{9D8B030D-6E8A-4147-A177-3AD203B41FA5}">
                      <a16:colId xmlns:a16="http://schemas.microsoft.com/office/drawing/2014/main" val="1350108201"/>
                    </a:ext>
                  </a:extLst>
                </a:gridCol>
                <a:gridCol w="2476500">
                  <a:extLst>
                    <a:ext uri="{9D8B030D-6E8A-4147-A177-3AD203B41FA5}">
                      <a16:colId xmlns:a16="http://schemas.microsoft.com/office/drawing/2014/main" val="4246355552"/>
                    </a:ext>
                  </a:extLst>
                </a:gridCol>
                <a:gridCol w="2476500">
                  <a:extLst>
                    <a:ext uri="{9D8B030D-6E8A-4147-A177-3AD203B41FA5}">
                      <a16:colId xmlns:a16="http://schemas.microsoft.com/office/drawing/2014/main" val="707255487"/>
                    </a:ext>
                  </a:extLst>
                </a:gridCol>
              </a:tblGrid>
              <a:tr h="635000">
                <a:tc>
                  <a:txBody>
                    <a:bodyPr/>
                    <a:lstStyle/>
                    <a:p>
                      <a:r>
                        <a:rPr lang="en-US" dirty="0"/>
                        <a:t>Social Media Channel</a:t>
                      </a:r>
                    </a:p>
                  </a:txBody>
                  <a:tcPr/>
                </a:tc>
                <a:tc>
                  <a:txBody>
                    <a:bodyPr/>
                    <a:lstStyle/>
                    <a:p>
                      <a:r>
                        <a:rPr lang="en-US" dirty="0"/>
                        <a:t>Cost</a:t>
                      </a:r>
                    </a:p>
                  </a:txBody>
                  <a:tcPr/>
                </a:tc>
                <a:tc>
                  <a:txBody>
                    <a:bodyPr/>
                    <a:lstStyle/>
                    <a:p>
                      <a:r>
                        <a:rPr lang="en-US" dirty="0"/>
                        <a:t>%of total budget</a:t>
                      </a:r>
                    </a:p>
                  </a:txBody>
                  <a:tcPr/>
                </a:tc>
                <a:extLst>
                  <a:ext uri="{0D108BD9-81ED-4DB2-BD59-A6C34878D82A}">
                    <a16:rowId xmlns:a16="http://schemas.microsoft.com/office/drawing/2014/main" val="3886772554"/>
                  </a:ext>
                </a:extLst>
              </a:tr>
              <a:tr h="635000">
                <a:tc>
                  <a:txBody>
                    <a:bodyPr/>
                    <a:lstStyle/>
                    <a:p>
                      <a:r>
                        <a:rPr lang="en-US" dirty="0"/>
                        <a:t>Influencers</a:t>
                      </a:r>
                    </a:p>
                  </a:txBody>
                  <a:tcPr/>
                </a:tc>
                <a:tc>
                  <a:txBody>
                    <a:bodyPr/>
                    <a:lstStyle/>
                    <a:p>
                      <a:r>
                        <a:rPr lang="en-US" dirty="0"/>
                        <a:t>$8,750</a:t>
                      </a:r>
                    </a:p>
                  </a:txBody>
                  <a:tcPr/>
                </a:tc>
                <a:tc>
                  <a:txBody>
                    <a:bodyPr/>
                    <a:lstStyle/>
                    <a:p>
                      <a:r>
                        <a:rPr lang="en-US" dirty="0"/>
                        <a:t>43.75%</a:t>
                      </a:r>
                    </a:p>
                  </a:txBody>
                  <a:tcPr/>
                </a:tc>
                <a:extLst>
                  <a:ext uri="{0D108BD9-81ED-4DB2-BD59-A6C34878D82A}">
                    <a16:rowId xmlns:a16="http://schemas.microsoft.com/office/drawing/2014/main" val="437117207"/>
                  </a:ext>
                </a:extLst>
              </a:tr>
              <a:tr h="635000">
                <a:tc>
                  <a:txBody>
                    <a:bodyPr/>
                    <a:lstStyle/>
                    <a:p>
                      <a:r>
                        <a:rPr lang="en-US" dirty="0"/>
                        <a:t>Instagram</a:t>
                      </a:r>
                    </a:p>
                  </a:txBody>
                  <a:tcPr/>
                </a:tc>
                <a:tc>
                  <a:txBody>
                    <a:bodyPr/>
                    <a:lstStyle/>
                    <a:p>
                      <a:r>
                        <a:rPr lang="en-US" dirty="0"/>
                        <a:t>$5,625</a:t>
                      </a:r>
                    </a:p>
                  </a:txBody>
                  <a:tcPr/>
                </a:tc>
                <a:tc>
                  <a:txBody>
                    <a:bodyPr/>
                    <a:lstStyle/>
                    <a:p>
                      <a:r>
                        <a:rPr lang="en-US" dirty="0"/>
                        <a:t>28.13%</a:t>
                      </a:r>
                    </a:p>
                  </a:txBody>
                  <a:tcPr/>
                </a:tc>
                <a:extLst>
                  <a:ext uri="{0D108BD9-81ED-4DB2-BD59-A6C34878D82A}">
                    <a16:rowId xmlns:a16="http://schemas.microsoft.com/office/drawing/2014/main" val="3884325634"/>
                  </a:ext>
                </a:extLst>
              </a:tr>
              <a:tr h="635000">
                <a:tc>
                  <a:txBody>
                    <a:bodyPr/>
                    <a:lstStyle/>
                    <a:p>
                      <a:r>
                        <a:rPr lang="en-US" dirty="0"/>
                        <a:t>TikTok</a:t>
                      </a:r>
                    </a:p>
                  </a:txBody>
                  <a:tcPr/>
                </a:tc>
                <a:tc>
                  <a:txBody>
                    <a:bodyPr/>
                    <a:lstStyle/>
                    <a:p>
                      <a:r>
                        <a:rPr lang="en-US" dirty="0"/>
                        <a:t>$5,625</a:t>
                      </a:r>
                    </a:p>
                  </a:txBody>
                  <a:tcPr/>
                </a:tc>
                <a:tc>
                  <a:txBody>
                    <a:bodyPr/>
                    <a:lstStyle/>
                    <a:p>
                      <a:r>
                        <a:rPr lang="en-US" dirty="0"/>
                        <a:t>28.13%</a:t>
                      </a:r>
                    </a:p>
                  </a:txBody>
                  <a:tcPr/>
                </a:tc>
                <a:extLst>
                  <a:ext uri="{0D108BD9-81ED-4DB2-BD59-A6C34878D82A}">
                    <a16:rowId xmlns:a16="http://schemas.microsoft.com/office/drawing/2014/main" val="2930580986"/>
                  </a:ext>
                </a:extLst>
              </a:tr>
              <a:tr h="635000">
                <a:tc>
                  <a:txBody>
                    <a:bodyPr/>
                    <a:lstStyle/>
                    <a:p>
                      <a:r>
                        <a:rPr lang="en-US" dirty="0"/>
                        <a:t>X</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2830602475"/>
                  </a:ext>
                </a:extLst>
              </a:tr>
            </a:tbl>
          </a:graphicData>
        </a:graphic>
      </p:graphicFrame>
    </p:spTree>
    <p:extLst>
      <p:ext uri="{BB962C8B-B14F-4D97-AF65-F5344CB8AC3E}">
        <p14:creationId xmlns:p14="http://schemas.microsoft.com/office/powerpoint/2010/main" val="544280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17397-CA5C-73F6-73EA-102A1E1C9754}"/>
              </a:ext>
            </a:extLst>
          </p:cNvPr>
          <p:cNvSpPr>
            <a:spLocks noGrp="1"/>
          </p:cNvSpPr>
          <p:nvPr>
            <p:ph type="title"/>
          </p:nvPr>
        </p:nvSpPr>
        <p:spPr/>
        <p:txBody>
          <a:bodyPr/>
          <a:lstStyle/>
          <a:p>
            <a:r>
              <a:rPr lang="en-US" dirty="0"/>
              <a:t>Budget Rationale</a:t>
            </a:r>
          </a:p>
        </p:txBody>
      </p:sp>
      <p:sp>
        <p:nvSpPr>
          <p:cNvPr id="3" name="Content Placeholder 2">
            <a:extLst>
              <a:ext uri="{FF2B5EF4-FFF2-40B4-BE49-F238E27FC236}">
                <a16:creationId xmlns:a16="http://schemas.microsoft.com/office/drawing/2014/main" id="{3FD62508-20CB-C390-2471-29AFE3F6755C}"/>
              </a:ext>
            </a:extLst>
          </p:cNvPr>
          <p:cNvSpPr>
            <a:spLocks noGrp="1"/>
          </p:cNvSpPr>
          <p:nvPr>
            <p:ph idx="1"/>
          </p:nvPr>
        </p:nvSpPr>
        <p:spPr/>
        <p:txBody>
          <a:bodyPr>
            <a:normAutofit fontScale="70000" lnSpcReduction="20000"/>
          </a:bodyPr>
          <a:lstStyle/>
          <a:p>
            <a:r>
              <a:rPr lang="en-US" b="1" dirty="0"/>
              <a:t>Influencers:</a:t>
            </a:r>
            <a:r>
              <a:rPr lang="en-US" dirty="0"/>
              <a:t> Utilizing influencers is one of the keys to this campaign, as the influencers chosen already have strong, established communities with high engagement rates. As the goal of this campaign is to raise engagement rates on our own channels, spending a large portion of the budget on people with strong audiences who can grow our own following and engagements is needed.</a:t>
            </a:r>
          </a:p>
          <a:p>
            <a:r>
              <a:rPr lang="en-US" b="1" dirty="0"/>
              <a:t>Paid Media: X: </a:t>
            </a:r>
            <a:r>
              <a:rPr lang="en-US" dirty="0"/>
              <a:t>We will not be spending money on paid ads on X. We already have a large following on X, and therefore need to focus on increasing our owned media production, posting regularly and organically, and strengthening our core audience following us, instead of focusing on new audiences. Therefore, owned media production will be a priority on this channel and no paid ads will be ran on X, in favor of other channels where growing our audience will be more beneficial.</a:t>
            </a:r>
            <a:endParaRPr lang="en-US" b="1" dirty="0"/>
          </a:p>
          <a:p>
            <a:r>
              <a:rPr lang="en-US" b="1" dirty="0"/>
              <a:t>Paid Media: Instagram and TikTok: </a:t>
            </a:r>
            <a:r>
              <a:rPr lang="en-US" dirty="0"/>
              <a:t>We are splitting the remainder of our budget evenly between TikTok and Instagram, as these channels are where we have seen our highest views and engagement rates in the past, as well as Instagram holding our highest follower count. As our most active platforms, our goal for these channels will be to increase followers and engagement rates through the use of paid ads promoting our Show us Your Fleet Feet Campaign.</a:t>
            </a:r>
          </a:p>
          <a:p>
            <a:endParaRPr lang="en-US" b="1" dirty="0"/>
          </a:p>
        </p:txBody>
      </p:sp>
    </p:spTree>
    <p:extLst>
      <p:ext uri="{BB962C8B-B14F-4D97-AF65-F5344CB8AC3E}">
        <p14:creationId xmlns:p14="http://schemas.microsoft.com/office/powerpoint/2010/main" val="3754654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0190-DA88-BF2C-0407-DFC670E69FB5}"/>
              </a:ext>
            </a:extLst>
          </p:cNvPr>
          <p:cNvSpPr>
            <a:spLocks noGrp="1"/>
          </p:cNvSpPr>
          <p:nvPr>
            <p:ph type="title"/>
          </p:nvPr>
        </p:nvSpPr>
        <p:spPr/>
        <p:txBody>
          <a:bodyPr/>
          <a:lstStyle/>
          <a:p>
            <a:r>
              <a:rPr lang="en-US" dirty="0"/>
              <a:t>Influencer Metrics and Rationale</a:t>
            </a:r>
          </a:p>
        </p:txBody>
      </p:sp>
      <p:sp>
        <p:nvSpPr>
          <p:cNvPr id="3" name="Content Placeholder 2">
            <a:extLst>
              <a:ext uri="{FF2B5EF4-FFF2-40B4-BE49-F238E27FC236}">
                <a16:creationId xmlns:a16="http://schemas.microsoft.com/office/drawing/2014/main" id="{17A299CA-0D5E-9C4A-ED6A-C1390C7CD36B}"/>
              </a:ext>
            </a:extLst>
          </p:cNvPr>
          <p:cNvSpPr>
            <a:spLocks noGrp="1"/>
          </p:cNvSpPr>
          <p:nvPr>
            <p:ph idx="1"/>
          </p:nvPr>
        </p:nvSpPr>
        <p:spPr/>
        <p:txBody>
          <a:bodyPr>
            <a:normAutofit fontScale="92500" lnSpcReduction="20000"/>
          </a:bodyPr>
          <a:lstStyle/>
          <a:p>
            <a:r>
              <a:rPr lang="en-US" b="1" dirty="0"/>
              <a:t>Influencer KPIs: Engagements</a:t>
            </a:r>
          </a:p>
          <a:p>
            <a:r>
              <a:rPr lang="en-US" b="1" dirty="0"/>
              <a:t>Influencer Metrics: Target Average Engagement Rate of 10%</a:t>
            </a:r>
          </a:p>
          <a:p>
            <a:r>
              <a:rPr lang="en-US" b="1" dirty="0"/>
              <a:t>Benchmark Engagement Rate: 8%</a:t>
            </a:r>
          </a:p>
          <a:p>
            <a:r>
              <a:rPr lang="en-US" b="1" dirty="0"/>
              <a:t>Rationale: </a:t>
            </a:r>
            <a:r>
              <a:rPr lang="en-US" dirty="0"/>
              <a:t>Engagements will be the main performance indicator of the Influencer campaign because to goal of the influencers will be get the word out about the Fleet Feet Campaign. If the engagements on Instagram reach 10% of the influencer’s audience, we will be greatly expanding the name of Fleet Feet to a far larger audience than we have had previously across all channels. The benchmark will be at 8%, lower than both influencer’s average engagement rates, Which is still far lower than our daily posts receive on the channel. We are highly optimistic about the Influencer Campaign reaching it’s goal.</a:t>
            </a:r>
            <a:endParaRPr lang="en-US" b="1" dirty="0"/>
          </a:p>
          <a:p>
            <a:endParaRPr lang="en-US" b="1" dirty="0"/>
          </a:p>
        </p:txBody>
      </p:sp>
    </p:spTree>
    <p:extLst>
      <p:ext uri="{BB962C8B-B14F-4D97-AF65-F5344CB8AC3E}">
        <p14:creationId xmlns:p14="http://schemas.microsoft.com/office/powerpoint/2010/main" val="188991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34AE2-3330-2AE0-024A-7CAD667DC92B}"/>
              </a:ext>
            </a:extLst>
          </p:cNvPr>
          <p:cNvSpPr>
            <a:spLocks noGrp="1"/>
          </p:cNvSpPr>
          <p:nvPr>
            <p:ph type="title"/>
          </p:nvPr>
        </p:nvSpPr>
        <p:spPr/>
        <p:txBody>
          <a:bodyPr/>
          <a:lstStyle/>
          <a:p>
            <a:r>
              <a:rPr lang="en-US" dirty="0"/>
              <a:t>Paid Media Metrics and Rationale</a:t>
            </a:r>
          </a:p>
        </p:txBody>
      </p:sp>
      <p:sp>
        <p:nvSpPr>
          <p:cNvPr id="3" name="Content Placeholder 2">
            <a:extLst>
              <a:ext uri="{FF2B5EF4-FFF2-40B4-BE49-F238E27FC236}">
                <a16:creationId xmlns:a16="http://schemas.microsoft.com/office/drawing/2014/main" id="{E0EB43A5-5003-8494-81AB-1B4E77EF775A}"/>
              </a:ext>
            </a:extLst>
          </p:cNvPr>
          <p:cNvSpPr>
            <a:spLocks noGrp="1"/>
          </p:cNvSpPr>
          <p:nvPr>
            <p:ph idx="1"/>
          </p:nvPr>
        </p:nvSpPr>
        <p:spPr/>
        <p:txBody>
          <a:bodyPr>
            <a:normAutofit fontScale="92500" lnSpcReduction="10000"/>
          </a:bodyPr>
          <a:lstStyle/>
          <a:p>
            <a:r>
              <a:rPr lang="en-US" b="1" dirty="0"/>
              <a:t>Paid Media KPI: Website Traffic</a:t>
            </a:r>
          </a:p>
          <a:p>
            <a:r>
              <a:rPr lang="en-US" b="1" dirty="0"/>
              <a:t>Paid Media Metrics: 0.9% Click Through rate across all paid ads</a:t>
            </a:r>
          </a:p>
          <a:p>
            <a:r>
              <a:rPr lang="en-US" b="1" dirty="0"/>
              <a:t>Benchmark Click Through Rate: 0.7%</a:t>
            </a:r>
          </a:p>
          <a:p>
            <a:r>
              <a:rPr lang="en-US" b="1" dirty="0"/>
              <a:t>Rationale: </a:t>
            </a:r>
            <a:r>
              <a:rPr lang="en-US" dirty="0"/>
              <a:t>Website Traffic is the Key Metric we need to focus on with the paid advertisements, as the advertisements will all focus on the Show Us Your Fleet Feet Campaign, with the advertisement landing on the page describing the rules and prizes of the competition. Therefore, a CTR of 0.9, the average between Instagram and </a:t>
            </a:r>
            <a:r>
              <a:rPr lang="en-US" dirty="0" err="1"/>
              <a:t>TikToks</a:t>
            </a:r>
            <a:r>
              <a:rPr lang="en-US" dirty="0"/>
              <a:t> CTR average, is the goal. The benchmark will be at 0.7%, allowing some wiggle room as some who receive the ad may not be interested in running, or a running community.</a:t>
            </a:r>
            <a:endParaRPr lang="en-US" b="1" dirty="0"/>
          </a:p>
        </p:txBody>
      </p:sp>
    </p:spTree>
    <p:extLst>
      <p:ext uri="{BB962C8B-B14F-4D97-AF65-F5344CB8AC3E}">
        <p14:creationId xmlns:p14="http://schemas.microsoft.com/office/powerpoint/2010/main" val="1751244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BEC-8FEF-3FE0-49F1-75953A5F3BE9}"/>
              </a:ext>
            </a:extLst>
          </p:cNvPr>
          <p:cNvSpPr>
            <a:spLocks noGrp="1"/>
          </p:cNvSpPr>
          <p:nvPr>
            <p:ph type="title"/>
          </p:nvPr>
        </p:nvSpPr>
        <p:spPr/>
        <p:txBody>
          <a:bodyPr/>
          <a:lstStyle/>
          <a:p>
            <a:r>
              <a:rPr lang="en-US" dirty="0"/>
              <a:t>Owned Media Metrics and Rationale</a:t>
            </a:r>
          </a:p>
        </p:txBody>
      </p:sp>
      <p:sp>
        <p:nvSpPr>
          <p:cNvPr id="3" name="Content Placeholder 2">
            <a:extLst>
              <a:ext uri="{FF2B5EF4-FFF2-40B4-BE49-F238E27FC236}">
                <a16:creationId xmlns:a16="http://schemas.microsoft.com/office/drawing/2014/main" id="{14AE47C1-FA75-A6BB-23F1-870935CFF50E}"/>
              </a:ext>
            </a:extLst>
          </p:cNvPr>
          <p:cNvSpPr>
            <a:spLocks noGrp="1"/>
          </p:cNvSpPr>
          <p:nvPr>
            <p:ph idx="1"/>
          </p:nvPr>
        </p:nvSpPr>
        <p:spPr/>
        <p:txBody>
          <a:bodyPr>
            <a:normAutofit fontScale="92500" lnSpcReduction="10000"/>
          </a:bodyPr>
          <a:lstStyle/>
          <a:p>
            <a:r>
              <a:rPr lang="en-US" b="1" dirty="0"/>
              <a:t>Owned Media KPI: Engagements</a:t>
            </a:r>
          </a:p>
          <a:p>
            <a:r>
              <a:rPr lang="en-US" b="1" dirty="0"/>
              <a:t>Owned Media Metrics: Increase Owned Media Engagements by 5%</a:t>
            </a:r>
          </a:p>
          <a:p>
            <a:r>
              <a:rPr lang="en-US" b="1" dirty="0" err="1"/>
              <a:t>Benchmarck</a:t>
            </a:r>
            <a:r>
              <a:rPr lang="en-US" b="1" dirty="0"/>
              <a:t> Engagement Rate: 2%</a:t>
            </a:r>
          </a:p>
          <a:p>
            <a:r>
              <a:rPr lang="en-US" b="1" dirty="0"/>
              <a:t>Rationale:</a:t>
            </a:r>
            <a:r>
              <a:rPr lang="en-US" dirty="0"/>
              <a:t> The main KPI on Owned Media is Engagements, and this is the main Goal of the Campaign. By posting daily and having a specific plan on owned media, X will begin to see increases in engagement, especially because it has our second highest following, while Instagram and TikTok have decent engagements, we expect to see increases. This is because all of the voting on the Show Us Your Fleet Feet campaign will be done through our own social media channels, increasing engagement while creating community through their love of running and running gear.</a:t>
            </a:r>
            <a:endParaRPr lang="en-US" b="1" dirty="0"/>
          </a:p>
        </p:txBody>
      </p:sp>
    </p:spTree>
    <p:extLst>
      <p:ext uri="{BB962C8B-B14F-4D97-AF65-F5344CB8AC3E}">
        <p14:creationId xmlns:p14="http://schemas.microsoft.com/office/powerpoint/2010/main" val="1769195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782E4-C176-07FD-BB89-115C2CFBDC49}"/>
              </a:ext>
            </a:extLst>
          </p:cNvPr>
          <p:cNvSpPr>
            <a:spLocks noGrp="1"/>
          </p:cNvSpPr>
          <p:nvPr>
            <p:ph type="title"/>
          </p:nvPr>
        </p:nvSpPr>
        <p:spPr/>
        <p:txBody>
          <a:bodyPr/>
          <a:lstStyle/>
          <a:p>
            <a:r>
              <a:rPr lang="en-US" dirty="0"/>
              <a:t>Earned Media Metrics and rationale</a:t>
            </a:r>
          </a:p>
        </p:txBody>
      </p:sp>
      <p:sp>
        <p:nvSpPr>
          <p:cNvPr id="3" name="Content Placeholder 2">
            <a:extLst>
              <a:ext uri="{FF2B5EF4-FFF2-40B4-BE49-F238E27FC236}">
                <a16:creationId xmlns:a16="http://schemas.microsoft.com/office/drawing/2014/main" id="{2709DA5A-764C-AA24-9E80-AD875896CEBC}"/>
              </a:ext>
            </a:extLst>
          </p:cNvPr>
          <p:cNvSpPr>
            <a:spLocks noGrp="1"/>
          </p:cNvSpPr>
          <p:nvPr>
            <p:ph idx="1"/>
          </p:nvPr>
        </p:nvSpPr>
        <p:spPr/>
        <p:txBody>
          <a:bodyPr/>
          <a:lstStyle/>
          <a:p>
            <a:r>
              <a:rPr lang="en-US" b="1" dirty="0"/>
              <a:t>Earned Media KPI: User-Created Content</a:t>
            </a:r>
          </a:p>
          <a:p>
            <a:r>
              <a:rPr lang="en-US" b="1" dirty="0"/>
              <a:t>Earned Media Metrics: #</a:t>
            </a:r>
            <a:r>
              <a:rPr lang="en-US" b="1" dirty="0" err="1"/>
              <a:t>Showthefleetfeet</a:t>
            </a:r>
            <a:r>
              <a:rPr lang="en-US" b="1" dirty="0"/>
              <a:t> used 1000 across channels</a:t>
            </a:r>
          </a:p>
          <a:p>
            <a:r>
              <a:rPr lang="en-US" b="1" dirty="0"/>
              <a:t>Rationale: </a:t>
            </a:r>
            <a:r>
              <a:rPr lang="en-US" dirty="0"/>
              <a:t>User-Generated content is another cornerstone of the campaign. The user generated content will be added to the owned media posts in the vote for the competition, giving incentive for users to promote their own creations as much as possible, giving Fleet Feet impressions through the hashtag, hence why we are using the hashtag usage as our metric, as the likes will only count towards the vote if the hashtag is used.</a:t>
            </a:r>
            <a:endParaRPr lang="en-US" b="1" dirty="0"/>
          </a:p>
        </p:txBody>
      </p:sp>
    </p:spTree>
    <p:extLst>
      <p:ext uri="{BB962C8B-B14F-4D97-AF65-F5344CB8AC3E}">
        <p14:creationId xmlns:p14="http://schemas.microsoft.com/office/powerpoint/2010/main" val="636949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7B137-9970-99AE-8956-6A2E30C4E5E0}"/>
              </a:ext>
            </a:extLst>
          </p:cNvPr>
          <p:cNvSpPr>
            <a:spLocks noGrp="1"/>
          </p:cNvSpPr>
          <p:nvPr>
            <p:ph type="title"/>
          </p:nvPr>
        </p:nvSpPr>
        <p:spPr/>
        <p:txBody>
          <a:bodyPr/>
          <a:lstStyle/>
          <a:p>
            <a:r>
              <a:rPr lang="en-US" dirty="0"/>
              <a:t>Why This Campaign Helps?</a:t>
            </a:r>
          </a:p>
        </p:txBody>
      </p:sp>
      <p:sp>
        <p:nvSpPr>
          <p:cNvPr id="3" name="Content Placeholder 2">
            <a:extLst>
              <a:ext uri="{FF2B5EF4-FFF2-40B4-BE49-F238E27FC236}">
                <a16:creationId xmlns:a16="http://schemas.microsoft.com/office/drawing/2014/main" id="{B5342BA1-200B-330C-40A8-7BACEBBB5C0A}"/>
              </a:ext>
            </a:extLst>
          </p:cNvPr>
          <p:cNvSpPr>
            <a:spLocks noGrp="1"/>
          </p:cNvSpPr>
          <p:nvPr>
            <p:ph idx="1"/>
          </p:nvPr>
        </p:nvSpPr>
        <p:spPr/>
        <p:txBody>
          <a:bodyPr/>
          <a:lstStyle/>
          <a:p>
            <a:pPr marL="0" indent="0">
              <a:buNone/>
            </a:pPr>
            <a:r>
              <a:rPr lang="en-US" dirty="0"/>
              <a:t>This Campaign helps the social media challenge because Fleet Feet needs to grow a community to differentiate themselves from online options and grow revenue in their market. In increasing engagement rate with their owned media, they will have a far easier time connecting with their audience and getting them into the store, driving conversions. The Competition created by the campaign will allow their consumers to not only become more connected with Fleet Feet, but with each other as well, creating a true community that the larger </a:t>
            </a:r>
            <a:r>
              <a:rPr lang="en-US"/>
              <a:t>running brands do not have.</a:t>
            </a:r>
            <a:endParaRPr lang="en-US" dirty="0"/>
          </a:p>
        </p:txBody>
      </p:sp>
    </p:spTree>
    <p:extLst>
      <p:ext uri="{BB962C8B-B14F-4D97-AF65-F5344CB8AC3E}">
        <p14:creationId xmlns:p14="http://schemas.microsoft.com/office/powerpoint/2010/main" val="4183040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729D3-1E7E-7F78-8192-615548A87354}"/>
              </a:ext>
            </a:extLst>
          </p:cNvPr>
          <p:cNvSpPr>
            <a:spLocks noGrp="1"/>
          </p:cNvSpPr>
          <p:nvPr>
            <p:ph type="title"/>
          </p:nvPr>
        </p:nvSpPr>
        <p:spPr/>
        <p:txBody>
          <a:bodyPr/>
          <a:lstStyle/>
          <a:p>
            <a:r>
              <a:rPr lang="en-US" b="1" dirty="0"/>
              <a:t>References</a:t>
            </a:r>
          </a:p>
        </p:txBody>
      </p:sp>
      <p:sp>
        <p:nvSpPr>
          <p:cNvPr id="3" name="Content Placeholder 2">
            <a:extLst>
              <a:ext uri="{FF2B5EF4-FFF2-40B4-BE49-F238E27FC236}">
                <a16:creationId xmlns:a16="http://schemas.microsoft.com/office/drawing/2014/main" id="{47FAAB38-B678-DF00-8BF2-13319DA10BB5}"/>
              </a:ext>
            </a:extLst>
          </p:cNvPr>
          <p:cNvSpPr>
            <a:spLocks noGrp="1"/>
          </p:cNvSpPr>
          <p:nvPr>
            <p:ph idx="1"/>
          </p:nvPr>
        </p:nvSpPr>
        <p:spPr/>
        <p:txBody>
          <a:bodyPr>
            <a:normAutofit/>
          </a:bodyPr>
          <a:lstStyle/>
          <a:p>
            <a:pPr marL="0" indent="0">
              <a:buNone/>
            </a:pPr>
            <a:r>
              <a:rPr lang="en-US" sz="1800" b="0" i="0" u="none" strike="noStrike" dirty="0">
                <a:solidFill>
                  <a:schemeClr val="tx1"/>
                </a:solidFill>
                <a:effectLst/>
              </a:rPr>
              <a:t>Hoang, Truc. “TIKTOK CTR: All You Need to Know to Improve Your Ad Performance.” </a:t>
            </a:r>
            <a:r>
              <a:rPr lang="en-US" sz="1800" b="0" i="1" u="none" strike="noStrike" dirty="0">
                <a:solidFill>
                  <a:schemeClr val="tx1"/>
                </a:solidFill>
                <a:effectLst/>
              </a:rPr>
              <a:t>Mega Digital - Digital Marketing Agency</a:t>
            </a:r>
            <a:r>
              <a:rPr lang="en-US" sz="1800" b="0" i="0" u="none" strike="noStrike" dirty="0">
                <a:solidFill>
                  <a:schemeClr val="tx1"/>
                </a:solidFill>
                <a:effectLst/>
              </a:rPr>
              <a:t>, 24 Oct. 2024, </a:t>
            </a:r>
            <a:r>
              <a:rPr lang="en-US" sz="1800" b="0" i="0" u="none" strike="noStrike" dirty="0" err="1">
                <a:solidFill>
                  <a:schemeClr val="tx1"/>
                </a:solidFill>
                <a:effectLst/>
              </a:rPr>
              <a:t>megadigital.ai</a:t>
            </a:r>
            <a:r>
              <a:rPr lang="en-US" sz="1800" b="0" i="0" u="none" strike="noStrike" dirty="0">
                <a:solidFill>
                  <a:schemeClr val="tx1"/>
                </a:solidFill>
                <a:effectLst/>
              </a:rPr>
              <a:t>/</a:t>
            </a:r>
            <a:r>
              <a:rPr lang="en-US" sz="1800" b="0" i="0" u="none" strike="noStrike" dirty="0" err="1">
                <a:solidFill>
                  <a:schemeClr val="tx1"/>
                </a:solidFill>
                <a:effectLst/>
              </a:rPr>
              <a:t>en</a:t>
            </a:r>
            <a:r>
              <a:rPr lang="en-US" sz="1800" b="0" i="0" u="none" strike="noStrike" dirty="0">
                <a:solidFill>
                  <a:schemeClr val="tx1"/>
                </a:solidFill>
                <a:effectLst/>
              </a:rPr>
              <a:t>/blog/</a:t>
            </a:r>
            <a:r>
              <a:rPr lang="en-US" sz="1800" b="0" i="0" u="none" strike="noStrike" dirty="0" err="1">
                <a:solidFill>
                  <a:schemeClr val="tx1"/>
                </a:solidFill>
                <a:effectLst/>
              </a:rPr>
              <a:t>tiktok</a:t>
            </a:r>
            <a:r>
              <a:rPr lang="en-US" sz="1800" b="0" i="0" u="none" strike="noStrike" dirty="0">
                <a:solidFill>
                  <a:schemeClr val="tx1"/>
                </a:solidFill>
                <a:effectLst/>
              </a:rPr>
              <a:t>-ctr-all-you-need-to-know-to-improve-your-ad-performance/#:~:text=A%20good%20CTR%20for%20social%20media%20ads%20depends,any%20platform%20is%20considered%20above%20the%20platform’s%20average. </a:t>
            </a:r>
          </a:p>
          <a:p>
            <a:pPr marL="0" indent="0">
              <a:lnSpc>
                <a:spcPct val="100000"/>
              </a:lnSpc>
              <a:buNone/>
            </a:pPr>
            <a:endParaRPr lang="en-US" sz="1800" dirty="0">
              <a:effectLst/>
            </a:endParaRPr>
          </a:p>
          <a:p>
            <a:pPr marL="0" indent="0">
              <a:lnSpc>
                <a:spcPct val="100000"/>
              </a:lnSpc>
              <a:buNone/>
            </a:pPr>
            <a:r>
              <a:rPr lang="en-US" sz="1800" dirty="0">
                <a:effectLst/>
              </a:rPr>
              <a:t>“Social Media Fact Sheet.” </a:t>
            </a:r>
            <a:r>
              <a:rPr lang="en-US" sz="1800" i="1" dirty="0">
                <a:effectLst/>
              </a:rPr>
              <a:t>Pew Research Center</a:t>
            </a:r>
            <a:r>
              <a:rPr lang="en-US" sz="1800" dirty="0">
                <a:effectLst/>
              </a:rPr>
              <a:t>, 31 Jan. 2024, </a:t>
            </a:r>
            <a:r>
              <a:rPr lang="en-US" sz="1800" dirty="0" err="1">
                <a:effectLst/>
              </a:rPr>
              <a:t>www.pewresearch.org</a:t>
            </a:r>
            <a:r>
              <a:rPr lang="en-US" sz="1800" dirty="0">
                <a:effectLst/>
              </a:rPr>
              <a:t>/internet/fact-sheet/social-media/#</a:t>
            </a:r>
            <a:r>
              <a:rPr lang="en-US" sz="1800" dirty="0" err="1">
                <a:effectLst/>
              </a:rPr>
              <a:t>who-uses-each-social-media-platform?tabItem</a:t>
            </a:r>
            <a:r>
              <a:rPr lang="en-US" sz="1800" dirty="0">
                <a:effectLst/>
              </a:rPr>
              <a:t>=0ec23460-3241-4a1f-89bc-0c27fb641936. Accessed 28 Sept. 2024. </a:t>
            </a:r>
          </a:p>
        </p:txBody>
      </p:sp>
    </p:spTree>
    <p:extLst>
      <p:ext uri="{BB962C8B-B14F-4D97-AF65-F5344CB8AC3E}">
        <p14:creationId xmlns:p14="http://schemas.microsoft.com/office/powerpoint/2010/main" val="31314488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3961</TotalTime>
  <Words>2888</Words>
  <Application>Microsoft Macintosh PowerPoint</Application>
  <PresentationFormat>Widescreen</PresentationFormat>
  <Paragraphs>169</Paragraphs>
  <Slides>23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Century Gothic</vt:lpstr>
      <vt:lpstr>Mesh</vt:lpstr>
      <vt:lpstr>Fleet Feet Social Media Plan</vt:lpstr>
      <vt:lpstr>Social Strategy</vt:lpstr>
      <vt:lpstr>Competitor Analysis: Dick Pond Athletics</vt:lpstr>
      <vt:lpstr>Social Strategy (Audience)</vt:lpstr>
      <vt:lpstr>Strategy (Brand Persona)</vt:lpstr>
      <vt:lpstr>Chosen Focus Channels</vt:lpstr>
      <vt:lpstr>Strategy (Focus Channels)</vt:lpstr>
      <vt:lpstr>Strategy (Focus Channels)</vt:lpstr>
      <vt:lpstr>Strategy (Focus Channels)</vt:lpstr>
      <vt:lpstr>Content Pillars</vt:lpstr>
      <vt:lpstr>Campaign Idea: Show us Your Fleet Feet</vt:lpstr>
      <vt:lpstr>Paid, Owned, Earned</vt:lpstr>
      <vt:lpstr>Influencer #1: Stan Murphy</vt:lpstr>
      <vt:lpstr>Influencer #2: Simon Peter</vt:lpstr>
      <vt:lpstr> Influencer Budget</vt:lpstr>
      <vt:lpstr>Social Media Budget</vt:lpstr>
      <vt:lpstr>Budget Rationale</vt:lpstr>
      <vt:lpstr>Influencer Metrics and Rationale</vt:lpstr>
      <vt:lpstr>Paid Media Metrics and Rationale</vt:lpstr>
      <vt:lpstr>Owned Media Metrics and Rationale</vt:lpstr>
      <vt:lpstr>Earned Media Metrics and rationale</vt:lpstr>
      <vt:lpstr>Why This Campaign Helps?</vt:lpstr>
      <vt:lpstr>References</vt:lpstr>
    </vt:vector>
  </TitlesOfParts>
  <Company>DePaul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Hjorth, Christine</dc:creator>
  <cp:lastModifiedBy>Zimmerman, Benjamin</cp:lastModifiedBy>
  <cp:revision>3</cp:revision>
  <dcterms:created xsi:type="dcterms:W3CDTF">2023-03-24T04:25:55Z</dcterms:created>
  <dcterms:modified xsi:type="dcterms:W3CDTF">2024-11-18T06:43:29Z</dcterms:modified>
</cp:coreProperties>
</file>